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3" r:id="rId3"/>
    <p:sldId id="326" r:id="rId4"/>
    <p:sldId id="319" r:id="rId5"/>
    <p:sldId id="327" r:id="rId6"/>
    <p:sldId id="314" r:id="rId7"/>
    <p:sldId id="347" r:id="rId8"/>
    <p:sldId id="315" r:id="rId9"/>
    <p:sldId id="352" r:id="rId10"/>
    <p:sldId id="351" r:id="rId11"/>
    <p:sldId id="354" r:id="rId12"/>
    <p:sldId id="336" r:id="rId13"/>
    <p:sldId id="316" r:id="rId14"/>
    <p:sldId id="344" r:id="rId15"/>
    <p:sldId id="334" r:id="rId16"/>
    <p:sldId id="335" r:id="rId17"/>
    <p:sldId id="340" r:id="rId18"/>
    <p:sldId id="355" r:id="rId19"/>
    <p:sldId id="343" r:id="rId20"/>
    <p:sldId id="337" r:id="rId21"/>
    <p:sldId id="330" r:id="rId22"/>
    <p:sldId id="357" r:id="rId23"/>
    <p:sldId id="332" r:id="rId24"/>
    <p:sldId id="322" r:id="rId25"/>
    <p:sldId id="356" r:id="rId26"/>
    <p:sldId id="329" r:id="rId27"/>
    <p:sldId id="342" r:id="rId28"/>
    <p:sldId id="321" r:id="rId29"/>
    <p:sldId id="346" r:id="rId30"/>
    <p:sldId id="35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10178B-E359-4029-B738-87C2325A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C2F7C2-CE42-4784-9FD3-B518FC6D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OB has around 112 classes,</a:t>
            </a:r>
            <a:r>
              <a:rPr lang="en-IE" baseline="0" smtClean="0"/>
              <a:t> 227 global functions. CDK has 882 classes.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2000" smtClean="0">
                <a:solidFill>
                  <a:schemeClr val="bg1">
                    <a:lumMod val="75000"/>
                  </a:schemeClr>
                </a:solidFill>
              </a:rPr>
              <a:t>Note to self: Add canonical SMILES support</a:t>
            </a:r>
            <a:r>
              <a:rPr lang="en-IE" sz="1200" baseline="0" smtClean="0">
                <a:solidFill>
                  <a:schemeClr val="tx1"/>
                </a:solidFill>
              </a:rPr>
              <a:t> for RDKit</a:t>
            </a:r>
            <a:endParaRPr lang="en-IE" sz="200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A998-BE64-4F8D-B330-FF60BC23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D08D-888A-400F-937C-5D7AF58F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1D6-E41C-4A70-BD0C-A846CC5F5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4722-C9C9-46FE-AE2F-4EE0321B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D731-DCFF-41E9-85D7-A90AE3E2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A603-14AA-4AF6-BFDD-A6F18305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8625" y="6715125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28625" y="928688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48"/>
            <a:ext cx="7772400" cy="604822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490C-4CD3-404C-8BF2-4029B189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F63A-559E-424C-8B74-261CED4B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D39C-E44D-4575-9D85-5A0376A8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D22A-EC28-4245-9F11-DA80305B6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9C20-0644-47B0-B0CD-A9216805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0317-7BD9-46C0-9FB8-26C9F434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C451-E83C-483C-B347-B9224330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E48C-6DDF-4D32-891E-3C16E5CA5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237288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>
              <a:defRPr/>
            </a:pPr>
            <a:fld id="{83936D4D-C1E3-41E7-8CA0-010754CE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2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.png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20" y="642918"/>
            <a:ext cx="8643998" cy="18573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16" y="836712"/>
            <a:ext cx="5174316" cy="1470025"/>
          </a:xfrm>
        </p:spPr>
        <p:txBody>
          <a:bodyPr/>
          <a:lstStyle/>
          <a:p>
            <a:pPr algn="l" eaLnBrk="1" hangingPunct="1"/>
            <a:r>
              <a:rPr lang="en-GB" sz="3200" dirty="0" smtClean="0">
                <a:solidFill>
                  <a:srgbClr val="00B050"/>
                </a:solidFill>
                <a:latin typeface="Arial" charset="0"/>
              </a:rPr>
              <a:t>Bringing cheminformatics toolkits into tune</a:t>
            </a:r>
            <a:endParaRPr lang="en-US" sz="3200" dirty="0" smtClean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4797152"/>
            <a:ext cx="6400800" cy="928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E" sz="2000" dirty="0" smtClean="0">
                <a:solidFill>
                  <a:schemeClr val="bg2"/>
                </a:solidFill>
                <a:latin typeface="Arial" charset="0"/>
              </a:rPr>
              <a:t>May 2011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sz="2000" dirty="0" smtClean="0">
                <a:solidFill>
                  <a:schemeClr val="bg2"/>
                </a:solidFill>
                <a:latin typeface="Arial" charset="0"/>
              </a:rPr>
              <a:t>Molecular Informatics Open </a:t>
            </a:r>
            <a:r>
              <a:rPr lang="en-IE" sz="2000" smtClean="0">
                <a:solidFill>
                  <a:schemeClr val="bg2"/>
                </a:solidFill>
                <a:latin typeface="Arial" charset="0"/>
              </a:rPr>
              <a:t>Source </a:t>
            </a:r>
            <a:r>
              <a:rPr lang="en-IE" sz="2000" smtClean="0">
                <a:solidFill>
                  <a:schemeClr val="bg2"/>
                </a:solidFill>
                <a:latin typeface="Arial" charset="0"/>
              </a:rPr>
              <a:t>Software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sz="2000" smtClean="0">
                <a:solidFill>
                  <a:schemeClr val="bg2"/>
                </a:solidFill>
                <a:latin typeface="Arial" charset="0"/>
              </a:rPr>
              <a:t>EMBL-EBI, Cambridge, UK</a:t>
            </a:r>
            <a:endParaRPr lang="en-IE" sz="200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IE" sz="2800" dirty="0" smtClean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28662" y="2857496"/>
            <a:ext cx="7429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u="sng" kern="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Noel M. </a:t>
            </a:r>
            <a:r>
              <a:rPr lang="en-GB" u="sng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O’Boyle</a:t>
            </a:r>
            <a:endParaRPr lang="en-US" kern="0" baseline="3000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3078" name="Picture 6" descr="C:\Work\UCC\Conferences\ACSSpring2010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2643206" cy="1557916"/>
          </a:xfrm>
          <a:prstGeom prst="rect">
            <a:avLst/>
          </a:prstGeom>
          <a:noFill/>
        </p:spPr>
      </p:pic>
      <p:pic>
        <p:nvPicPr>
          <p:cNvPr id="2" name="Picture 2" descr="C:\Users\Noel\Desktop\UCCLogocolour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949280"/>
            <a:ext cx="1857388" cy="61049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24328" y="5517232"/>
            <a:ext cx="1351052" cy="1206350"/>
            <a:chOff x="3786182" y="3078339"/>
            <a:chExt cx="2143140" cy="1877778"/>
          </a:xfrm>
        </p:grpSpPr>
        <p:pic>
          <p:nvPicPr>
            <p:cNvPr id="11" name="Picture 2" descr="C:\Work\UCC\Conferences\ACSSpring2010\Logos\OpenBabe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2874" y="3078339"/>
              <a:ext cx="1476381" cy="140824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786182" y="4429131"/>
              <a:ext cx="2143140" cy="52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b="1" dirty="0" err="1" smtClean="0">
                  <a:latin typeface="Arial" pitchFamily="34" charset="0"/>
                  <a:cs typeface="Arial" pitchFamily="34" charset="0"/>
                </a:rPr>
                <a:t>OpenBabel</a:t>
              </a:r>
              <a:endParaRPr lang="en-GB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C:\Tools\cinfony\repo\toolk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3228670"/>
          </a:xfrm>
          <a:prstGeom prst="rect">
            <a:avLst/>
          </a:prstGeom>
          <a:noFill/>
        </p:spPr>
      </p:pic>
      <p:pic>
        <p:nvPicPr>
          <p:cNvPr id="1028" name="Picture 4" descr="C:\Tools\cinfony\repo\mis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2880320" cy="2579627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275856" y="3933056"/>
            <a:ext cx="3168352" cy="2736304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C:\Tools\cinfony\repo\toolk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3228670"/>
          </a:xfrm>
          <a:prstGeom prst="rect">
            <a:avLst/>
          </a:prstGeom>
          <a:noFill/>
        </p:spPr>
      </p:pic>
      <p:pic>
        <p:nvPicPr>
          <p:cNvPr id="1028" name="Picture 4" descr="C:\Tools\cinfony\repo\mis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2880320" cy="257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14348" y="642918"/>
            <a:ext cx="8143932" cy="5143536"/>
            <a:chOff x="714348" y="1500174"/>
            <a:chExt cx="8143932" cy="5143536"/>
          </a:xfrm>
        </p:grpSpPr>
        <p:pic>
          <p:nvPicPr>
            <p:cNvPr id="1029" name="Picture 5" descr="C:\Tools\cinfony\trunk\html\uml_class_diagram_for_cinfony__3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5143512"/>
              <a:ext cx="1476375" cy="1323975"/>
            </a:xfrm>
            <a:prstGeom prst="rect">
              <a:avLst/>
            </a:prstGeom>
            <a:noFill/>
          </p:spPr>
        </p:pic>
        <p:pic>
          <p:nvPicPr>
            <p:cNvPr id="1031" name="Picture 7" descr="C:\Tools\cinfony\trunk\html\uml_class_diagram_for_cinfony__26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29454" y="4214818"/>
              <a:ext cx="1704975" cy="1143000"/>
            </a:xfrm>
            <a:prstGeom prst="rect">
              <a:avLst/>
            </a:prstGeom>
            <a:noFill/>
          </p:spPr>
        </p:pic>
        <p:pic>
          <p:nvPicPr>
            <p:cNvPr id="1032" name="Picture 8" descr="C:\Tools\cinfony\trunk\html\uml_class_diagram_for_cinfony__3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2976" y="1785926"/>
              <a:ext cx="4343400" cy="3095625"/>
            </a:xfrm>
            <a:prstGeom prst="rect">
              <a:avLst/>
            </a:prstGeom>
            <a:noFill/>
          </p:spPr>
        </p:pic>
        <p:pic>
          <p:nvPicPr>
            <p:cNvPr id="1033" name="Picture 9" descr="C:\Tools\cinfony\trunk\html\uml_class_diagram_for_cinfony__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3088" y="2851150"/>
              <a:ext cx="2971800" cy="1019175"/>
            </a:xfrm>
            <a:prstGeom prst="rect">
              <a:avLst/>
            </a:prstGeom>
            <a:noFill/>
          </p:spPr>
        </p:pic>
        <p:pic>
          <p:nvPicPr>
            <p:cNvPr id="1034" name="Picture 10" descr="C:\Tools\cinfony\trunk\html\uml_class_diagram_for_cinfony__6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4876" y="5286388"/>
              <a:ext cx="1933575" cy="838200"/>
            </a:xfrm>
            <a:prstGeom prst="rect">
              <a:avLst/>
            </a:prstGeom>
            <a:noFill/>
          </p:spPr>
        </p:pic>
        <p:sp>
          <p:nvSpPr>
            <p:cNvPr id="14" name="Rounded Rectangle 13"/>
            <p:cNvSpPr/>
            <p:nvPr/>
          </p:nvSpPr>
          <p:spPr>
            <a:xfrm>
              <a:off x="714348" y="1500174"/>
              <a:ext cx="8143932" cy="5143536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2500298" y="2714620"/>
            <a:ext cx="4214842" cy="642942"/>
          </a:xfrm>
          <a:solidFill>
            <a:schemeClr val="lt1"/>
          </a:solidFill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en-IE" smtClean="0"/>
              <a:t>Cinfony API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mtClean="0">
                <a:latin typeface="Arial" charset="0"/>
              </a:rPr>
              <a:t>One API to rule them all</a:t>
            </a:r>
            <a:endParaRPr lang="en-GB" smtClean="0"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4282" y="1513284"/>
            <a:ext cx="6643734" cy="1500198"/>
            <a:chOff x="1357290" y="1643050"/>
            <a:chExt cx="6643734" cy="1500198"/>
          </a:xfrm>
        </p:grpSpPr>
        <p:sp>
          <p:nvSpPr>
            <p:cNvPr id="4" name="Rounded Rectangle 3"/>
            <p:cNvSpPr/>
            <p:nvPr/>
          </p:nvSpPr>
          <p:spPr>
            <a:xfrm>
              <a:off x="1428728" y="1643050"/>
              <a:ext cx="6572296" cy="1500198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57290" y="1785926"/>
              <a:ext cx="642942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mol = openbabel.OBMol()</a:t>
              </a:r>
            </a:p>
            <a:p>
              <a:pPr lvl="1">
                <a:buNone/>
              </a:pPr>
              <a:r>
                <a:rPr lang="en-GB" sz="1800" b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obconversion = openbabel.OBConversion()</a:t>
              </a:r>
            </a:p>
            <a:p>
              <a:pPr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obconversion.SetInFormat("smi")</a:t>
              </a:r>
            </a:p>
            <a:p>
              <a:pPr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obconversion.ReadString(mol, SMILESstring)</a:t>
              </a:r>
              <a:endParaRPr lang="en-GB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0100" y="3227796"/>
            <a:ext cx="7858180" cy="1143008"/>
            <a:chOff x="857224" y="3643314"/>
            <a:chExt cx="7858180" cy="1143008"/>
          </a:xfrm>
        </p:grpSpPr>
        <p:sp>
          <p:nvSpPr>
            <p:cNvPr id="8" name="Rounded Rectangle 7"/>
            <p:cNvSpPr/>
            <p:nvPr/>
          </p:nvSpPr>
          <p:spPr>
            <a:xfrm>
              <a:off x="1214414" y="3643314"/>
              <a:ext cx="7500990" cy="1143008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7224" y="3752172"/>
              <a:ext cx="7858180" cy="91453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lvl="1">
                <a:buNone/>
              </a:pPr>
              <a:r>
                <a:rPr lang="en-GB" sz="180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builder = cdk.DefaultChemObjectBuilder.getInstance()</a:t>
              </a:r>
            </a:p>
            <a:p>
              <a:pPr lvl="1">
                <a:buNone/>
              </a:pPr>
              <a:r>
                <a:rPr lang="en-GB" sz="1800" b="1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sp = cdk.smiles.SmilesParser(builder)</a:t>
              </a:r>
            </a:p>
            <a:p>
              <a:pPr lvl="1">
                <a:buNone/>
              </a:pPr>
              <a:r>
                <a:rPr lang="en-GB" sz="180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mol = sp.parseSmiles(SMILESstring)</a:t>
              </a:r>
              <a:endParaRPr lang="en-IE" sz="180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0034" y="4585118"/>
            <a:ext cx="6072230" cy="500066"/>
            <a:chOff x="1357290" y="1643050"/>
            <a:chExt cx="6643734" cy="1500198"/>
          </a:xfrm>
        </p:grpSpPr>
        <p:sp>
          <p:nvSpPr>
            <p:cNvPr id="11" name="Rounded Rectangle 10"/>
            <p:cNvSpPr/>
            <p:nvPr/>
          </p:nvSpPr>
          <p:spPr>
            <a:xfrm>
              <a:off x="1428728" y="1643050"/>
              <a:ext cx="6572296" cy="1500198"/>
            </a:xfrm>
            <a:prstGeom prst="roundRect">
              <a:avLst>
                <a:gd name="adj" fmla="val 3329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7290" y="1785925"/>
              <a:ext cx="6429420" cy="11079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lvl="1">
                <a:buNone/>
              </a:pPr>
              <a:r>
                <a:rPr lang="en-GB" sz="1800" b="1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mol = Chem.MolFromSmiles(SMILESstring)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4414" y="107154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latin typeface="Arial" pitchFamily="34" charset="0"/>
                <a:cs typeface="Arial" pitchFamily="34" charset="0"/>
              </a:rPr>
              <a:t>Example - create a Molecule from a SMILES string:</a:t>
            </a: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201335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OpenBabel</a:t>
            </a:r>
            <a:endParaRPr lang="en-GB" sz="20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58498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CDK</a:t>
            </a:r>
            <a:endParaRPr lang="en-GB" sz="20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465655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RDKit</a:t>
            </a:r>
            <a:endParaRPr lang="en-GB" sz="20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5877272"/>
            <a:ext cx="807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mol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toolkit.readstring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smi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SMILESstring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GB" sz="2800" b="1" dirty="0"/>
          </a:p>
        </p:txBody>
      </p:sp>
      <p:pic>
        <p:nvPicPr>
          <p:cNvPr id="19" name="Picture 18" descr="C:\Documents and Settings\Noel\Desktop\cinfon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5924" y="5948710"/>
            <a:ext cx="421660" cy="5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1466587" y="6305900"/>
            <a:ext cx="699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where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toolkit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is either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obabel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cdk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indy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rdk</a:t>
            </a:r>
            <a:endParaRPr lang="en-GB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75656" y="5301208"/>
            <a:ext cx="6696744" cy="693956"/>
            <a:chOff x="1357290" y="1643050"/>
            <a:chExt cx="6643734" cy="2081868"/>
          </a:xfrm>
        </p:grpSpPr>
        <p:sp>
          <p:nvSpPr>
            <p:cNvPr id="22" name="Rounded Rectangle 21"/>
            <p:cNvSpPr/>
            <p:nvPr/>
          </p:nvSpPr>
          <p:spPr>
            <a:xfrm>
              <a:off x="1428728" y="1643050"/>
              <a:ext cx="6572296" cy="1500198"/>
            </a:xfrm>
            <a:prstGeom prst="roundRect">
              <a:avLst>
                <a:gd name="adj" fmla="val 3329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7290" y="1785925"/>
              <a:ext cx="6429420" cy="19389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lvl="1">
                <a:buNone/>
              </a:pPr>
              <a:r>
                <a:rPr lang="en-GB" sz="1800" b="1" dirty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mol = </a:t>
              </a:r>
              <a:r>
                <a:rPr lang="en-GB" sz="1800" b="1" dirty="0" err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Indigo.loadMolecule</a:t>
              </a:r>
              <a:r>
                <a:rPr lang="en-GB" sz="1800" b="1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GB" sz="1800" b="1" dirty="0" err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SMILESstring</a:t>
              </a:r>
              <a:r>
                <a:rPr lang="en-GB" sz="1800" b="1" dirty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7544" y="537321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Indigo</a:t>
            </a:r>
            <a:endParaRPr lang="en-GB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Design of Cinfony API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71546"/>
            <a:ext cx="7772400" cy="2857520"/>
          </a:xfrm>
        </p:spPr>
        <p:txBody>
          <a:bodyPr>
            <a:normAutofit/>
          </a:bodyPr>
          <a:lstStyle/>
          <a:p>
            <a:r>
              <a:rPr lang="en-IE" sz="2000" dirty="0" smtClean="0"/>
              <a:t>API is </a:t>
            </a:r>
            <a:r>
              <a:rPr lang="en-IE" sz="2000" dirty="0" smtClean="0">
                <a:solidFill>
                  <a:srgbClr val="FF0000"/>
                </a:solidFill>
              </a:rPr>
              <a:t>small</a:t>
            </a:r>
            <a:r>
              <a:rPr lang="en-IE" sz="2000" dirty="0" smtClean="0"/>
              <a:t> (“fits your brain”)</a:t>
            </a:r>
          </a:p>
          <a:p>
            <a:r>
              <a:rPr lang="en-IE" sz="2000" dirty="0" smtClean="0"/>
              <a:t>Covers </a:t>
            </a:r>
            <a:r>
              <a:rPr lang="en-IE" sz="2000" dirty="0" smtClean="0">
                <a:solidFill>
                  <a:srgbClr val="FF0000"/>
                </a:solidFill>
              </a:rPr>
              <a:t>core functionality </a:t>
            </a:r>
            <a:r>
              <a:rPr lang="en-IE" sz="2000" dirty="0" smtClean="0"/>
              <a:t>of toolkits</a:t>
            </a:r>
          </a:p>
          <a:p>
            <a:pPr lvl="1"/>
            <a:r>
              <a:rPr lang="en-IE" sz="1800" dirty="0" smtClean="0"/>
              <a:t>Corollary: need to access underlying toolkit for additional functionality</a:t>
            </a:r>
          </a:p>
          <a:p>
            <a:r>
              <a:rPr lang="en-IE" sz="2000" dirty="0" smtClean="0"/>
              <a:t>Makes it easy to carry out </a:t>
            </a:r>
            <a:r>
              <a:rPr lang="en-IE" sz="2000" dirty="0" smtClean="0">
                <a:solidFill>
                  <a:srgbClr val="FF0000"/>
                </a:solidFill>
              </a:rPr>
              <a:t>common tasks</a:t>
            </a:r>
          </a:p>
          <a:p>
            <a:r>
              <a:rPr lang="en-IE" sz="2000" dirty="0" smtClean="0"/>
              <a:t>API is </a:t>
            </a:r>
            <a:r>
              <a:rPr lang="en-IE" sz="2000" dirty="0" smtClean="0">
                <a:solidFill>
                  <a:srgbClr val="FF0000"/>
                </a:solidFill>
              </a:rPr>
              <a:t>stable</a:t>
            </a:r>
          </a:p>
          <a:p>
            <a:pPr lvl="0"/>
            <a:r>
              <a:rPr lang="en-IE" sz="2000" dirty="0" smtClean="0">
                <a:solidFill>
                  <a:schemeClr val="tx2"/>
                </a:solidFill>
                <a:latin typeface="Arial" charset="0"/>
              </a:rPr>
              <a:t>Make it easy to find relevant methods</a:t>
            </a:r>
          </a:p>
          <a:p>
            <a:pPr lvl="1"/>
            <a:r>
              <a:rPr lang="en-IE" sz="1800" dirty="0" smtClean="0"/>
              <a:t>Example: add </a:t>
            </a:r>
            <a:r>
              <a:rPr lang="en-IE" sz="1800" dirty="0" err="1" smtClean="0"/>
              <a:t>hydrogens</a:t>
            </a:r>
            <a:r>
              <a:rPr lang="en-IE" sz="1800" dirty="0" smtClean="0"/>
              <a:t> to a molecule</a:t>
            </a:r>
            <a:endParaRPr lang="en-GB" sz="1800" dirty="0" smtClean="0"/>
          </a:p>
          <a:p>
            <a:pPr lvl="1"/>
            <a:endParaRPr lang="en-GB" sz="1600" dirty="0" smtClean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282" y="3714752"/>
            <a:ext cx="8715437" cy="1357322"/>
            <a:chOff x="214282" y="3714752"/>
            <a:chExt cx="8715437" cy="1357322"/>
          </a:xfrm>
        </p:grpSpPr>
        <p:grpSp>
          <p:nvGrpSpPr>
            <p:cNvPr id="9" name="Group 8"/>
            <p:cNvGrpSpPr/>
            <p:nvPr/>
          </p:nvGrpSpPr>
          <p:grpSpPr>
            <a:xfrm>
              <a:off x="214282" y="4214818"/>
              <a:ext cx="8715437" cy="857256"/>
              <a:chOff x="142844" y="3357562"/>
              <a:chExt cx="8715437" cy="85725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42844" y="3357562"/>
                <a:ext cx="8715437" cy="857256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5720" y="3466420"/>
                <a:ext cx="8572560" cy="6463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6200">
                <a:bevelT/>
                <a:extrusionClr>
                  <a:schemeClr val="tx1"/>
                </a:extrusionClr>
              </a:sp3d>
            </p:spPr>
            <p:txBody>
              <a:bodyPr wrap="square" rtlCol="0">
                <a:spAutoFit/>
              </a:bodyPr>
              <a:lstStyle/>
              <a:p>
                <a:pPr marL="0" lvl="1">
                  <a:buNone/>
                </a:pPr>
                <a:r>
                  <a:rPr lang="en-IE" sz="1800" smtClean="0">
                    <a:solidFill>
                      <a:srgbClr val="00FF00"/>
                    </a:solidFill>
                    <a:latin typeface="Courier New" pitchFamily="49" charset="0"/>
                    <a:cs typeface="Courier New" pitchFamily="49" charset="0"/>
                  </a:rPr>
                  <a:t>atommanip = cdk.tools.manipulator.AtomContainerManipulator</a:t>
                </a:r>
                <a:br>
                  <a:rPr lang="en-IE" sz="1800" smtClean="0">
                    <a:solidFill>
                      <a:srgbClr val="00FF00"/>
                    </a:solidFill>
                    <a:latin typeface="Courier New" pitchFamily="49" charset="0"/>
                    <a:cs typeface="Courier New" pitchFamily="49" charset="0"/>
                  </a:rPr>
                </a:br>
                <a:r>
                  <a:rPr lang="en-IE" sz="1800" smtClean="0">
                    <a:solidFill>
                      <a:srgbClr val="00FF00"/>
                    </a:solidFill>
                    <a:latin typeface="Courier New" pitchFamily="49" charset="0"/>
                    <a:cs typeface="Courier New" pitchFamily="49" charset="0"/>
                  </a:rPr>
                  <a:t>atommanip.convertImplicitToExplicitHydrogens(</a:t>
                </a:r>
                <a:r>
                  <a:rPr lang="en-IE" sz="1800" b="1" smtClean="0">
                    <a:solidFill>
                      <a:srgbClr val="00FF00"/>
                    </a:solidFill>
                    <a:latin typeface="Courier New" pitchFamily="49" charset="0"/>
                    <a:cs typeface="Courier New" pitchFamily="49" charset="0"/>
                  </a:rPr>
                  <a:t>molecule</a:t>
                </a:r>
                <a:r>
                  <a:rPr lang="en-IE" sz="1800" smtClean="0">
                    <a:solidFill>
                      <a:srgbClr val="00FF00"/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858148" y="3714752"/>
              <a:ext cx="857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0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CDK</a:t>
              </a:r>
              <a:endParaRPr lang="en-GB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57488" y="5461043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b="1" smtClean="0">
                <a:latin typeface="Courier New" pitchFamily="49" charset="0"/>
                <a:cs typeface="Courier New" pitchFamily="49" charset="0"/>
              </a:rPr>
              <a:t>molecule.addh()</a:t>
            </a:r>
            <a:endParaRPr lang="en-GB" sz="3200" b="1"/>
          </a:p>
        </p:txBody>
      </p:sp>
      <p:pic>
        <p:nvPicPr>
          <p:cNvPr id="19" name="Picture 18" descr="C:\Documents and Settings\Noel\Desktop\cinfon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0298" y="5532481"/>
            <a:ext cx="421660" cy="5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smtClean="0">
                <a:latin typeface="Courier New" pitchFamily="49" charset="0"/>
                <a:cs typeface="Courier New" pitchFamily="49" charset="0"/>
              </a:rPr>
              <a:t>cinfony.toolkit</a:t>
            </a:r>
            <a:endParaRPr lang="en-IE" b="1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962104"/>
          <a:ext cx="7772400" cy="55899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14498"/>
                <a:gridCol w="5957902"/>
              </a:tblGrid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Classes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Purpose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Molecule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Wraps Molecule objects,</a:t>
                      </a:r>
                      <a:r>
                        <a:rPr lang="en-IE" sz="1400" baseline="0" smtClean="0">
                          <a:latin typeface="Arial" pitchFamily="34" charset="0"/>
                          <a:cs typeface="Arial" pitchFamily="34" charset="0"/>
                        </a:rPr>
                        <a:t> and provides methods that act on molecules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Atom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Wraps Atom objects in the underlying toolkit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Outputfile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Handle multimolecule</a:t>
                      </a:r>
                      <a:r>
                        <a:rPr lang="en-IE" sz="1400" baseline="0" smtClean="0">
                          <a:latin typeface="Arial" pitchFamily="34" charset="0"/>
                          <a:cs typeface="Arial" pitchFamily="34" charset="0"/>
                        </a:rPr>
                        <a:t> output files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Fingerprint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Binary</a:t>
                      </a:r>
                      <a:r>
                        <a:rPr lang="en-IE" sz="1400" baseline="0" smtClean="0">
                          <a:latin typeface="Arial" pitchFamily="34" charset="0"/>
                          <a:cs typeface="Arial" pitchFamily="34" charset="0"/>
                        </a:rPr>
                        <a:t> fingerprints, and calculating similarity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Smarts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SMARTS searching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MoleculeData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Provide</a:t>
                      </a:r>
                      <a:r>
                        <a:rPr lang="en-IE" sz="1400" baseline="0" smtClean="0">
                          <a:latin typeface="Arial" pitchFamily="34" charset="0"/>
                          <a:cs typeface="Arial" pitchFamily="34" charset="0"/>
                        </a:rPr>
                        <a:t> dictionary access to the tag fields of SDF and MOL2 files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b="1" kern="120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Functions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b="1" kern="120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+mn-cs"/>
                        </a:rPr>
                        <a:t>readfile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Read Molecules from a file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readstring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Read a Molecule from a string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Variables</a:t>
                      </a:r>
                      <a:endParaRPr lang="en-IE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descs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A list of available descriptor</a:t>
                      </a:r>
                      <a:r>
                        <a:rPr lang="en-IE" sz="1400" baseline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forcefields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A list of available forcefields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fps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A list of available fingerprints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informats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A list of input formats</a:t>
                      </a: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outformats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A list of output formats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ob, cdk, indigo, etc.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Direct access to the</a:t>
                      </a:r>
                      <a:r>
                        <a:rPr lang="en-IE" sz="1400" baseline="0" smtClean="0">
                          <a:latin typeface="Arial" pitchFamily="34" charset="0"/>
                          <a:cs typeface="Arial" pitchFamily="34" charset="0"/>
                        </a:rPr>
                        <a:t> underlying library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smtClean="0">
                <a:latin typeface="Courier New" pitchFamily="49" charset="0"/>
                <a:cs typeface="Courier New" pitchFamily="49" charset="0"/>
              </a:rPr>
              <a:t>cinfony.toolkit.Molecule</a:t>
            </a:r>
            <a:endParaRPr lang="en-IE" b="1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29360"/>
          <a:ext cx="7772400" cy="4932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14498"/>
                <a:gridCol w="5957902"/>
              </a:tblGrid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Attributes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Purpose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atoms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A</a:t>
                      </a:r>
                      <a:r>
                        <a:rPr lang="en-IE" sz="1400" baseline="0" smtClean="0">
                          <a:latin typeface="Arial" pitchFamily="34" charset="0"/>
                        </a:rPr>
                        <a:t> list of atoms in the Molecule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IE" sz="1400" baseline="0" smtClean="0">
                          <a:latin typeface="Arial" pitchFamily="34" charset="0"/>
                          <a:cs typeface="Arial" pitchFamily="34" charset="0"/>
                        </a:rPr>
                        <a:t> dictionary of data items (SD file tags)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formula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molwt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Molecular weight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b="1" kern="120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Functions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400" b="1" kern="120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addh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Add hydrogens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calcdesc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Calculate descriptor values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calcfp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Calculate</a:t>
                      </a:r>
                      <a:r>
                        <a:rPr lang="en-IE" sz="1400" baseline="0" smtClean="0">
                          <a:latin typeface="Arial" pitchFamily="34" charset="0"/>
                        </a:rPr>
                        <a:t> a molecular fingerprint</a:t>
                      </a:r>
                      <a:endParaRPr lang="en-IE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draw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Create</a:t>
                      </a:r>
                      <a:r>
                        <a:rPr lang="en-IE" sz="1400" baseline="0" smtClean="0">
                          <a:latin typeface="Arial" pitchFamily="34" charset="0"/>
                        </a:rPr>
                        <a:t> a 2D depiction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localopt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Optimize</a:t>
                      </a:r>
                      <a:r>
                        <a:rPr lang="en-IE" sz="1400" baseline="0" smtClean="0">
                          <a:latin typeface="Arial" pitchFamily="34" charset="0"/>
                        </a:rPr>
                        <a:t> the</a:t>
                      </a:r>
                      <a:r>
                        <a:rPr lang="en-IE" sz="1400" smtClean="0">
                          <a:latin typeface="Arial" pitchFamily="34" charset="0"/>
                        </a:rPr>
                        <a:t> coordinates using a forcefield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make3D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Generate 3D coordinates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removeh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Remove hydrogens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819"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write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smtClean="0">
                          <a:latin typeface="Arial" pitchFamily="34" charset="0"/>
                        </a:rPr>
                        <a:t>Write a molecule to a file or string</a:t>
                      </a:r>
                      <a:endParaRPr lang="en-I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91" r="9999" b="2173"/>
          <a:stretch>
            <a:fillRect/>
          </a:stretch>
        </p:blipFill>
        <p:spPr bwMode="auto">
          <a:xfrm>
            <a:off x="0" y="500042"/>
            <a:ext cx="90011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0" y="357166"/>
            <a:ext cx="9144000" cy="6000792"/>
          </a:xfrm>
          <a:prstGeom prst="roundRect">
            <a:avLst>
              <a:gd name="adj" fmla="val 0"/>
            </a:avLst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2500298" y="2714620"/>
            <a:ext cx="4214842" cy="642942"/>
          </a:xfrm>
          <a:solidFill>
            <a:schemeClr val="lt1"/>
          </a:solidFill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en-IE" smtClean="0"/>
              <a:t>Examples of use</a:t>
            </a:r>
            <a:endParaRPr lang="en-IE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000100" y="3929066"/>
            <a:ext cx="7143800" cy="1785950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Chemistry Toolkit Rosetta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3200" kern="0" smtClean="0">
                <a:latin typeface="Arial" pitchFamily="34" charset="0"/>
                <a:cs typeface="+mn-cs"/>
              </a:rPr>
              <a:t>http://ctr.wikia.com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Andrew Dalke</a:t>
            </a:r>
            <a:endParaRPr kumimoji="0" lang="en-IE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smtClean="0"/>
              <a:t>Combining toolkits</a:t>
            </a:r>
            <a:endParaRPr lang="en-GB" sz="2800"/>
          </a:p>
        </p:txBody>
      </p:sp>
      <p:sp>
        <p:nvSpPr>
          <p:cNvPr id="7" name="Rectangle 6"/>
          <p:cNvSpPr/>
          <p:nvPr/>
        </p:nvSpPr>
        <p:spPr>
          <a:xfrm>
            <a:off x="958535" y="4941056"/>
            <a:ext cx="214314" cy="1428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4282" y="1440594"/>
            <a:ext cx="8715436" cy="221457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12032"/>
            <a:ext cx="8715404" cy="2031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tx1"/>
            </a:extrusionClr>
          </a:sp3d>
        </p:spPr>
        <p:txBody>
          <a:bodyPr wrap="square" lIns="0" rIns="0" rtlCol="0">
            <a:spAutoFit/>
          </a:bodyPr>
          <a:lstStyle/>
          <a:p>
            <a:pPr lvl="1">
              <a:buNone/>
            </a:pP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GB" sz="18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cinfony </a:t>
            </a:r>
            <a:r>
              <a:rPr lang="en-GB" sz="18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rdk, cdk, obabel</a:t>
            </a:r>
            <a:b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&gt;&gt;&gt; obabelmol = obabel.readstring(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"smi"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"CCC"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&gt;&gt;&gt; rdkmol = rdk.Molecule(obabelmol)</a:t>
            </a:r>
            <a:b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&gt;&gt;&gt; rdkmol.draw(show=False, filename=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"propane.png"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GB" sz="1800" b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cdk.Molecule(rdkmol).calcdesc()</a:t>
            </a:r>
            <a:b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'chi0C'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: 2.7071067811865475, 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'BCUT.4'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: 4.4795252101839402, 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'rotatableBondsCount'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: 2, 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'mde.9'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: 0.0, </a:t>
            </a:r>
            <a:r>
              <a:rPr lang="en-GB" sz="180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'mde.8'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: 0.0, ... 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62" y="3798048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Import Cinfony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Read in a molecule from a SMILES string with Open Babel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Convert it to an RDKit Molecule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Create a 2D depiction of the molecule with RDKit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Convert it to a CDK Molecule and calculate descriptor values</a:t>
            </a: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U-Turn Arrow 24"/>
          <p:cNvSpPr/>
          <p:nvPr/>
        </p:nvSpPr>
        <p:spPr>
          <a:xfrm rot="16200000" flipH="1">
            <a:off x="-678693" y="2575593"/>
            <a:ext cx="2571768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U-Turn Arrow 26"/>
          <p:cNvSpPr/>
          <p:nvPr/>
        </p:nvSpPr>
        <p:spPr>
          <a:xfrm rot="16200000" flipH="1">
            <a:off x="-678692" y="2861346"/>
            <a:ext cx="2571768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 rot="16200000" flipH="1">
            <a:off x="-678692" y="3119387"/>
            <a:ext cx="2571768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U-Turn Arrow 28"/>
          <p:cNvSpPr/>
          <p:nvPr/>
        </p:nvSpPr>
        <p:spPr>
          <a:xfrm rot="16200000" flipH="1">
            <a:off x="-714411" y="3440858"/>
            <a:ext cx="2643206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U-Turn Arrow 29"/>
          <p:cNvSpPr/>
          <p:nvPr/>
        </p:nvSpPr>
        <p:spPr>
          <a:xfrm rot="16200000" flipH="1">
            <a:off x="-714411" y="3726610"/>
            <a:ext cx="2643206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C:\Users\Noel\Desktop\tmp.png"/>
          <p:cNvPicPr>
            <a:picLocks noChangeAspect="1" noChangeArrowheads="1"/>
          </p:cNvPicPr>
          <p:nvPr/>
        </p:nvPicPr>
        <p:blipFill>
          <a:blip r:embed="rId3" cstate="print"/>
          <a:srcRect l="29411" t="29412" r="26471" b="32353"/>
          <a:stretch>
            <a:fillRect/>
          </a:stretch>
        </p:blipFill>
        <p:spPr bwMode="auto">
          <a:xfrm>
            <a:off x="7572396" y="1785926"/>
            <a:ext cx="107157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smtClean="0"/>
              <a:t>Comparing toolkits</a:t>
            </a:r>
            <a:endParaRPr lang="en-GB" sz="2800"/>
          </a:p>
        </p:txBody>
      </p:sp>
      <p:sp>
        <p:nvSpPr>
          <p:cNvPr id="7" name="Rectangle 6"/>
          <p:cNvSpPr/>
          <p:nvPr/>
        </p:nvSpPr>
        <p:spPr>
          <a:xfrm>
            <a:off x="958535" y="4572008"/>
            <a:ext cx="214314" cy="1428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4282" y="1071546"/>
            <a:ext cx="8715436" cy="163121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154842"/>
            <a:ext cx="8286808" cy="1477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tx1"/>
            </a:extrusionClr>
          </a:sp3d>
        </p:spPr>
        <p:txBody>
          <a:bodyPr wrap="square" lIns="0" rIns="0" rtlCol="0">
            <a:spAutoFit/>
          </a:bodyPr>
          <a:lstStyle/>
          <a:p>
            <a:pPr marL="0" lvl="1">
              <a:buNone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GB" sz="1800" b="1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cinfony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rdk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cdk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obabel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indy, webel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GB" sz="1800" b="1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toolkit </a:t>
            </a:r>
            <a:r>
              <a:rPr lang="en-GB" sz="1800" b="1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rdk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cdk</a:t>
            </a:r>
            <a:r>
              <a:rPr lang="en-GB" sz="180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obabel, indy, webel]:</a:t>
            </a:r>
            <a:endParaRPr lang="en-GB" sz="1800" dirty="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1">
              <a:buNone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...     mol =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toolkit.readstring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8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smi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"CCC"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lvl="1">
              <a:buNone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...     </a:t>
            </a:r>
            <a:r>
              <a:rPr lang="en-GB" sz="1800" b="1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mol.molwt</a:t>
            </a:r>
            <a:endParaRPr lang="en-GB" sz="1800" dirty="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1">
              <a:buNone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...    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mol.draw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(filename=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"%s.png"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% </a:t>
            </a:r>
            <a:r>
              <a:rPr lang="en-GB" sz="18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toolkit.__name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__)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62" y="2774200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Import Cinfony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For each toolkit...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... Read in a molecule from a SMILES string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... Print its molecular weight</a:t>
            </a:r>
          </a:p>
          <a:p>
            <a:pPr marL="457200" indent="-457200">
              <a:buAutoNum type="arabicPeriod"/>
            </a:pPr>
            <a:r>
              <a:rPr lang="en-IE" sz="2000" smtClean="0">
                <a:latin typeface="Arial" pitchFamily="34" charset="0"/>
                <a:cs typeface="Arial" pitchFamily="34" charset="0"/>
              </a:rPr>
              <a:t>... Create a 2D depiction</a:t>
            </a:r>
            <a:endParaRPr lang="en-GB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U-Turn Arrow 24"/>
          <p:cNvSpPr/>
          <p:nvPr/>
        </p:nvSpPr>
        <p:spPr>
          <a:xfrm rot="16200000" flipH="1">
            <a:off x="-337438" y="1865290"/>
            <a:ext cx="1889258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U-Turn Arrow 11"/>
          <p:cNvSpPr/>
          <p:nvPr/>
        </p:nvSpPr>
        <p:spPr>
          <a:xfrm rot="16200000" flipH="1">
            <a:off x="-337438" y="2162900"/>
            <a:ext cx="1889258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U-Turn Arrow 12"/>
          <p:cNvSpPr/>
          <p:nvPr/>
        </p:nvSpPr>
        <p:spPr>
          <a:xfrm rot="16200000" flipH="1">
            <a:off x="-337438" y="2409084"/>
            <a:ext cx="1889258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U-Turn Arrow 13"/>
          <p:cNvSpPr/>
          <p:nvPr/>
        </p:nvSpPr>
        <p:spPr>
          <a:xfrm rot="16200000" flipH="1">
            <a:off x="-357222" y="2714620"/>
            <a:ext cx="1928826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 rot="16200000" flipH="1">
            <a:off x="-357222" y="3000372"/>
            <a:ext cx="1928826" cy="64294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85720" y="4524368"/>
            <a:ext cx="8572560" cy="2190780"/>
          </a:xfrm>
        </p:spPr>
        <p:txBody>
          <a:bodyPr/>
          <a:lstStyle/>
          <a:p>
            <a:r>
              <a:rPr lang="en-IE" sz="2400" smtClean="0"/>
              <a:t>Useful for sanity checks, identifying limitations, bugs</a:t>
            </a:r>
          </a:p>
          <a:p>
            <a:pPr lvl="1"/>
            <a:r>
              <a:rPr lang="en-IE" sz="2000" smtClean="0"/>
              <a:t>Calculating the molecular weight </a:t>
            </a:r>
            <a:r>
              <a:rPr lang="en-IE" sz="1400" smtClean="0"/>
              <a:t>(</a:t>
            </a:r>
            <a:r>
              <a:rPr lang="en-IE" sz="1400" b="1" smtClean="0"/>
              <a:t>http://tinyurl.com/chemacs3)</a:t>
            </a:r>
            <a:endParaRPr lang="en-IE" sz="2000" smtClean="0"/>
          </a:p>
          <a:p>
            <a:pPr lvl="2"/>
            <a:r>
              <a:rPr lang="en-IE" sz="1800" smtClean="0"/>
              <a:t>implicit hydrogen, isotopes</a:t>
            </a:r>
          </a:p>
          <a:p>
            <a:pPr lvl="1"/>
            <a:r>
              <a:rPr lang="en-IE" sz="2000" smtClean="0"/>
              <a:t>Comparison of descriptor values </a:t>
            </a:r>
            <a:r>
              <a:rPr lang="en-IE" sz="1400" smtClean="0"/>
              <a:t>(</a:t>
            </a:r>
            <a:r>
              <a:rPr lang="en-IE" sz="1400" b="1" smtClean="0"/>
              <a:t>http://tinyurl.com/chemacs2</a:t>
            </a:r>
            <a:r>
              <a:rPr lang="en-IE" sz="1400" smtClean="0"/>
              <a:t>)</a:t>
            </a:r>
            <a:endParaRPr lang="en-IE" sz="2000" smtClean="0"/>
          </a:p>
          <a:p>
            <a:pPr lvl="2"/>
            <a:r>
              <a:rPr lang="en-IE" sz="1600" smtClean="0"/>
              <a:t>Should be highly correlated</a:t>
            </a:r>
          </a:p>
          <a:p>
            <a:pPr lvl="1"/>
            <a:r>
              <a:rPr lang="en-IE" sz="2000" smtClean="0"/>
              <a:t>Comparison of depictions </a:t>
            </a:r>
            <a:r>
              <a:rPr lang="en-IE" sz="1400" smtClean="0"/>
              <a:t>(</a:t>
            </a:r>
            <a:r>
              <a:rPr lang="en-IE" sz="1400" b="1" smtClean="0"/>
              <a:t>http://tinyurl.com/chemacs1</a:t>
            </a:r>
            <a:r>
              <a:rPr lang="en-IE" sz="1400" smtClean="0"/>
              <a:t>)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5" grpId="0" animBg="1"/>
      <p:bldP spid="25" grpId="1" uiExpand="1" animBg="1"/>
      <p:bldP spid="12" grpId="0" uiExpand="1" animBg="1"/>
      <p:bldP spid="12" grpId="1" uiExpand="1" animBg="1"/>
      <p:bldP spid="13" grpId="0" uiExpand="1" animBg="1"/>
      <p:bldP spid="13" grpId="1" uiExpand="1" animBg="1"/>
      <p:bldP spid="14" grpId="0" uiExpand="1" animBg="1"/>
      <p:bldP spid="14" grpId="1" uiExpand="1" animBg="1"/>
      <p:bldP spid="15" grpId="0" uiExpand="1" animBg="1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mtClean="0">
                <a:latin typeface="Arial" charset="0"/>
              </a:rPr>
              <a:t>Toolkits, toolkits and more toolkits</a:t>
            </a:r>
            <a:endParaRPr lang="en-GB" smtClean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71488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Commercial</a:t>
            </a:r>
            <a:r>
              <a:rPr lang="en-IE" sz="2400" dirty="0" smtClean="0">
                <a:latin typeface="Arial" charset="0"/>
                <a:cs typeface="Arial" charset="0"/>
              </a:rPr>
              <a:t> cheminformatics toolkits:</a:t>
            </a:r>
          </a:p>
          <a:p>
            <a:endParaRPr lang="en-IE" sz="2800" dirty="0" smtClean="0">
              <a:latin typeface="Arial" charset="0"/>
              <a:cs typeface="Arial" charset="0"/>
            </a:endParaRPr>
          </a:p>
        </p:txBody>
      </p:sp>
      <p:pic>
        <p:nvPicPr>
          <p:cNvPr id="5125" name="Picture 5" descr="C:\Work\UCC\Conferences\ACSSpring2010\Logos\Day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357569"/>
            <a:ext cx="2312531" cy="785811"/>
          </a:xfrm>
          <a:prstGeom prst="rect">
            <a:avLst/>
          </a:prstGeom>
          <a:noFill/>
        </p:spPr>
      </p:pic>
      <p:pic>
        <p:nvPicPr>
          <p:cNvPr id="5126" name="Picture 6" descr="C:\Work\UCC\Conferences\ACSSpring2010\Logos\ChemCompGrou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95628"/>
            <a:ext cx="2095504" cy="1047752"/>
          </a:xfrm>
          <a:prstGeom prst="rect">
            <a:avLst/>
          </a:prstGeom>
          <a:noFill/>
        </p:spPr>
      </p:pic>
      <p:pic>
        <p:nvPicPr>
          <p:cNvPr id="5127" name="Picture 7" descr="C:\Work\UCC\Conferences\ACSSpring2010\Logos\Open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112" y="4643446"/>
            <a:ext cx="2199664" cy="747712"/>
          </a:xfrm>
          <a:prstGeom prst="rect">
            <a:avLst/>
          </a:prstGeom>
          <a:noFill/>
        </p:spPr>
      </p:pic>
      <p:pic>
        <p:nvPicPr>
          <p:cNvPr id="5128" name="Picture 8" descr="C:\Work\UCC\Conferences\ACSSpring2010\Logos\Xemistr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715016"/>
            <a:ext cx="1796763" cy="595313"/>
          </a:xfrm>
          <a:prstGeom prst="rect">
            <a:avLst/>
          </a:prstGeom>
          <a:noFill/>
        </p:spPr>
      </p:pic>
      <p:pic>
        <p:nvPicPr>
          <p:cNvPr id="5129" name="Picture 9" descr="C:\Work\UCC\Conferences\ACSSpring2010\Logos\accelry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022" y="2357430"/>
            <a:ext cx="2004466" cy="508596"/>
          </a:xfrm>
          <a:prstGeom prst="rect">
            <a:avLst/>
          </a:prstGeom>
          <a:noFill/>
        </p:spPr>
      </p:pic>
      <p:pic>
        <p:nvPicPr>
          <p:cNvPr id="5130" name="Picture 10" descr="C:\Work\UCC\Conferences\ACSSpring2010\Logos\chemax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714488"/>
            <a:ext cx="1731903" cy="1452564"/>
          </a:xfrm>
          <a:prstGeom prst="rect">
            <a:avLst/>
          </a:prstGeom>
          <a:noFill/>
        </p:spPr>
      </p:pic>
      <p:pic>
        <p:nvPicPr>
          <p:cNvPr id="5131" name="Picture 11" descr="C:\Work\UCC\Conferences\ACSSpring2010\Logos\Tripo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5572140"/>
            <a:ext cx="1762723" cy="900114"/>
          </a:xfrm>
          <a:prstGeom prst="rect">
            <a:avLst/>
          </a:prstGeom>
          <a:noFill/>
        </p:spPr>
      </p:pic>
      <p:pic>
        <p:nvPicPr>
          <p:cNvPr id="5133" name="Picture 13" descr="C:\Work\UCC\Conferences\ACSSpring2010\Logos\DigitalChemistr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143248"/>
            <a:ext cx="2005403" cy="1152532"/>
          </a:xfrm>
          <a:prstGeom prst="rect">
            <a:avLst/>
          </a:prstGeom>
          <a:noFill/>
        </p:spPr>
      </p:pic>
      <p:pic>
        <p:nvPicPr>
          <p:cNvPr id="5134" name="Picture 14" descr="C:\Work\UCC\Conferences\ACSSpring2010\Logos\InfoChem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9648" y="4638690"/>
            <a:ext cx="1390650" cy="933450"/>
          </a:xfrm>
          <a:prstGeom prst="rect">
            <a:avLst/>
          </a:prstGeom>
          <a:noFill/>
        </p:spPr>
      </p:pic>
      <p:pic>
        <p:nvPicPr>
          <p:cNvPr id="5135" name="Picture 15" descr="C:\Work\UCC\Conferences\ACSSpring2010\Logos\Molinspirati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4929198"/>
            <a:ext cx="2571768" cy="302975"/>
          </a:xfrm>
          <a:prstGeom prst="rect">
            <a:avLst/>
          </a:prstGeom>
          <a:noFill/>
        </p:spPr>
      </p:pic>
      <p:pic>
        <p:nvPicPr>
          <p:cNvPr id="5136" name="Picture 16" descr="C:\Work\UCC\Conferences\ACSSpring2010\Logos\cambios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2357430"/>
            <a:ext cx="1785950" cy="45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Tools\cinfony\trunk\html\uml_class_diagram_for_cinfony_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429132"/>
            <a:ext cx="1933575" cy="838200"/>
          </a:xfrm>
          <a:prstGeom prst="rect">
            <a:avLst/>
          </a:prstGeom>
          <a:noFill/>
        </p:spPr>
      </p:pic>
      <p:pic>
        <p:nvPicPr>
          <p:cNvPr id="2050" name="Picture 2" descr="C:\Tools\cinfony\ryanlerch_ragno_the_spider_with_a_simple_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41572"/>
            <a:ext cx="5805281" cy="6516428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1714480" y="2500306"/>
            <a:ext cx="5357850" cy="642942"/>
          </a:xfrm>
          <a:solidFill>
            <a:schemeClr val="lt1"/>
          </a:solidFill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en-IE" smtClean="0"/>
              <a:t>Cinfony and the Web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z="2800" smtClean="0">
                <a:latin typeface="Arial" charset="0"/>
              </a:rPr>
              <a:t>Webel - Chemistry for Web 2.0</a:t>
            </a:r>
            <a:endParaRPr lang="en-GB" sz="280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3071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1800" b="1" dirty="0" err="1" smtClean="0"/>
              <a:t>Webel</a:t>
            </a:r>
            <a:r>
              <a:rPr lang="en-IE" sz="1800" dirty="0" smtClean="0"/>
              <a:t> is a </a:t>
            </a:r>
            <a:r>
              <a:rPr lang="en-IE" sz="1800" dirty="0" err="1" smtClean="0"/>
              <a:t>Cinfony</a:t>
            </a:r>
            <a:r>
              <a:rPr lang="en-IE" sz="1800" dirty="0" smtClean="0"/>
              <a:t> module that runs entirely using </a:t>
            </a:r>
            <a:r>
              <a:rPr lang="en-IE" sz="1800" b="1" dirty="0" smtClean="0">
                <a:solidFill>
                  <a:srgbClr val="FF0000"/>
                </a:solidFill>
              </a:rPr>
              <a:t>web services</a:t>
            </a:r>
          </a:p>
          <a:p>
            <a:pPr lvl="1">
              <a:defRPr/>
            </a:pPr>
            <a:r>
              <a:rPr lang="en-IE" sz="1600" dirty="0" smtClean="0">
                <a:solidFill>
                  <a:srgbClr val="FF0000"/>
                </a:solidFill>
              </a:rPr>
              <a:t>CDK </a:t>
            </a:r>
            <a:r>
              <a:rPr lang="en-IE" sz="1600" dirty="0" err="1" smtClean="0">
                <a:solidFill>
                  <a:srgbClr val="FF0000"/>
                </a:solidFill>
              </a:rPr>
              <a:t>webservices</a:t>
            </a:r>
            <a:r>
              <a:rPr lang="en-IE" sz="1600" dirty="0" smtClean="0"/>
              <a:t> by </a:t>
            </a:r>
            <a:r>
              <a:rPr lang="en-IE" sz="1600" dirty="0" err="1" smtClean="0"/>
              <a:t>Rajarshi</a:t>
            </a:r>
            <a:r>
              <a:rPr lang="en-IE" sz="1600" dirty="0" smtClean="0"/>
              <a:t> </a:t>
            </a:r>
            <a:r>
              <a:rPr lang="en-IE" sz="1600" dirty="0" err="1" smtClean="0"/>
              <a:t>Guha</a:t>
            </a:r>
            <a:r>
              <a:rPr lang="en-IE" sz="1600" dirty="0" smtClean="0"/>
              <a:t>, </a:t>
            </a:r>
            <a:r>
              <a:rPr lang="en-IE" sz="1600" smtClean="0"/>
              <a:t>hosted </a:t>
            </a:r>
            <a:r>
              <a:rPr lang="en-IE" sz="1600" smtClean="0"/>
              <a:t>by Ola Spjuth at </a:t>
            </a:r>
            <a:r>
              <a:rPr lang="en-IE" sz="1600" smtClean="0"/>
              <a:t>Uppsala </a:t>
            </a:r>
            <a:r>
              <a:rPr lang="en-IE" sz="1600" smtClean="0"/>
              <a:t>University</a:t>
            </a:r>
            <a:endParaRPr lang="en-IE" sz="1200" dirty="0" smtClean="0"/>
          </a:p>
          <a:p>
            <a:pPr lvl="1">
              <a:defRPr/>
            </a:pPr>
            <a:r>
              <a:rPr lang="en-IE" sz="1600" dirty="0" smtClean="0"/>
              <a:t>NCI/CADD </a:t>
            </a:r>
            <a:r>
              <a:rPr lang="en-IE" sz="1600" dirty="0" smtClean="0">
                <a:solidFill>
                  <a:srgbClr val="FF0000"/>
                </a:solidFill>
              </a:rPr>
              <a:t>Chemical Identifier Resolver </a:t>
            </a:r>
            <a:r>
              <a:rPr lang="en-IE" sz="1600" dirty="0" smtClean="0"/>
              <a:t>by </a:t>
            </a:r>
            <a:r>
              <a:rPr lang="en-IE" sz="1600" smtClean="0"/>
              <a:t>Markus </a:t>
            </a:r>
            <a:r>
              <a:rPr lang="en-IE" sz="1600" smtClean="0"/>
              <a:t>Sitzmann </a:t>
            </a:r>
            <a:r>
              <a:rPr lang="en-IE" sz="1600" dirty="0" smtClean="0"/>
              <a:t>(uses </a:t>
            </a:r>
            <a:r>
              <a:rPr lang="en-IE" sz="1600" dirty="0" err="1" smtClean="0"/>
              <a:t>Cactvs</a:t>
            </a:r>
            <a:r>
              <a:rPr lang="en-IE" sz="1600" dirty="0" smtClean="0"/>
              <a:t> for much of backend)</a:t>
            </a:r>
          </a:p>
          <a:p>
            <a:pPr>
              <a:defRPr/>
            </a:pPr>
            <a:r>
              <a:rPr lang="en-IE" sz="1800" dirty="0" smtClean="0"/>
              <a:t>Easy to install – no dependencies</a:t>
            </a:r>
          </a:p>
          <a:p>
            <a:pPr>
              <a:defRPr/>
            </a:pPr>
            <a:r>
              <a:rPr lang="en-IE" sz="1800" dirty="0" smtClean="0"/>
              <a:t>Can be used in environments where installing a cheminformatics toolkit is not possible</a:t>
            </a:r>
          </a:p>
          <a:p>
            <a:pPr>
              <a:defRPr/>
            </a:pPr>
            <a:r>
              <a:rPr lang="en-IE" sz="1800" dirty="0" smtClean="0"/>
              <a:t>Web services may provide additional services not available elsewhere</a:t>
            </a:r>
          </a:p>
          <a:p>
            <a:pPr>
              <a:defRPr/>
            </a:pPr>
            <a:endParaRPr lang="en-IE" sz="1800" smtClean="0"/>
          </a:p>
          <a:p>
            <a:pPr>
              <a:buNone/>
              <a:defRPr/>
            </a:pPr>
            <a:r>
              <a:rPr lang="en-IE" sz="1800" smtClean="0"/>
              <a:t>Example</a:t>
            </a:r>
            <a:r>
              <a:rPr lang="en-IE" sz="1800" dirty="0" smtClean="0"/>
              <a:t>: how similar is aspirin to Dr. Scholl’s Wart Remover Kit?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4282" y="4524510"/>
            <a:ext cx="8715436" cy="1928826"/>
            <a:chOff x="214282" y="3714753"/>
            <a:chExt cx="8715436" cy="1357321"/>
          </a:xfrm>
        </p:grpSpPr>
        <p:sp>
          <p:nvSpPr>
            <p:cNvPr id="5" name="Rounded Rectangle 4"/>
            <p:cNvSpPr/>
            <p:nvPr/>
          </p:nvSpPr>
          <p:spPr>
            <a:xfrm>
              <a:off x="214282" y="3714753"/>
              <a:ext cx="8715436" cy="1357321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596" y="3786191"/>
              <a:ext cx="8501122" cy="11110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marL="0"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</a:t>
              </a:r>
              <a:r>
                <a:rPr lang="en-GB" sz="1800" b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from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 cinfony </a:t>
              </a:r>
              <a:r>
                <a:rPr lang="en-GB" sz="1800" b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import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 webel</a:t>
              </a:r>
            </a:p>
            <a:p>
              <a:pPr marL="0"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aspirin = webel.readstring(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"name"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, 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"aspirin"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  <a:b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wartremover = webel.readstring(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"name"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,</a:t>
              </a:r>
            </a:p>
            <a:p>
              <a:pPr marL="0"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...                     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"Dr. Scholl’s Wart Remover Kit"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  <a:b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</a:t>
              </a:r>
              <a:r>
                <a:rPr lang="en-GB" sz="1800" b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print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 aspirin.calcfp() | wartremover.calcfp()</a:t>
              </a:r>
            </a:p>
            <a:p>
              <a:pPr marL="0" lvl="1">
                <a:buNone/>
              </a:pP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0.59375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z="2800" smtClean="0">
                <a:latin typeface="Arial" charset="0"/>
              </a:rPr>
              <a:t>Webel - Chemistry for Web 2.0</a:t>
            </a:r>
            <a:endParaRPr lang="en-GB" sz="280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3071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1800" b="1" dirty="0" err="1" smtClean="0"/>
              <a:t>Webel</a:t>
            </a:r>
            <a:r>
              <a:rPr lang="en-IE" sz="1800" dirty="0" smtClean="0"/>
              <a:t> is a </a:t>
            </a:r>
            <a:r>
              <a:rPr lang="en-IE" sz="1800" dirty="0" err="1" smtClean="0"/>
              <a:t>Cinfony</a:t>
            </a:r>
            <a:r>
              <a:rPr lang="en-IE" sz="1800" dirty="0" smtClean="0"/>
              <a:t> module that runs entirely using </a:t>
            </a:r>
            <a:r>
              <a:rPr lang="en-IE" sz="1800" b="1" dirty="0" smtClean="0">
                <a:solidFill>
                  <a:srgbClr val="FF0000"/>
                </a:solidFill>
              </a:rPr>
              <a:t>web services</a:t>
            </a:r>
          </a:p>
          <a:p>
            <a:pPr lvl="1">
              <a:defRPr/>
            </a:pPr>
            <a:r>
              <a:rPr lang="en-IE" sz="1600" dirty="0" smtClean="0">
                <a:solidFill>
                  <a:srgbClr val="FF0000"/>
                </a:solidFill>
              </a:rPr>
              <a:t>CDK </a:t>
            </a:r>
            <a:r>
              <a:rPr lang="en-IE" sz="1600" dirty="0" err="1" smtClean="0">
                <a:solidFill>
                  <a:srgbClr val="FF0000"/>
                </a:solidFill>
              </a:rPr>
              <a:t>webservices</a:t>
            </a:r>
            <a:r>
              <a:rPr lang="en-IE" sz="1600" dirty="0" smtClean="0"/>
              <a:t> by </a:t>
            </a:r>
            <a:r>
              <a:rPr lang="en-IE" sz="1600" dirty="0" err="1" smtClean="0"/>
              <a:t>Rajarshi</a:t>
            </a:r>
            <a:r>
              <a:rPr lang="en-IE" sz="1600" dirty="0" smtClean="0"/>
              <a:t> </a:t>
            </a:r>
            <a:r>
              <a:rPr lang="en-IE" sz="1600" dirty="0" err="1" smtClean="0"/>
              <a:t>Guha</a:t>
            </a:r>
            <a:r>
              <a:rPr lang="en-IE" sz="1600" dirty="0" smtClean="0"/>
              <a:t>, </a:t>
            </a:r>
            <a:r>
              <a:rPr lang="en-IE" sz="1600" smtClean="0"/>
              <a:t>hosted </a:t>
            </a:r>
            <a:r>
              <a:rPr lang="en-IE" sz="1600" smtClean="0"/>
              <a:t>by Ola Spjuth at </a:t>
            </a:r>
            <a:r>
              <a:rPr lang="en-IE" sz="1600" smtClean="0"/>
              <a:t>Uppsala </a:t>
            </a:r>
            <a:r>
              <a:rPr lang="en-IE" sz="1600" smtClean="0"/>
              <a:t>University</a:t>
            </a:r>
            <a:endParaRPr lang="en-IE" sz="1200" dirty="0" smtClean="0"/>
          </a:p>
          <a:p>
            <a:pPr lvl="1">
              <a:defRPr/>
            </a:pPr>
            <a:r>
              <a:rPr lang="en-IE" sz="1600" dirty="0" smtClean="0"/>
              <a:t>NCI/CADD </a:t>
            </a:r>
            <a:r>
              <a:rPr lang="en-IE" sz="1600" dirty="0" smtClean="0">
                <a:solidFill>
                  <a:srgbClr val="FF0000"/>
                </a:solidFill>
              </a:rPr>
              <a:t>Chemical Identifier Resolver </a:t>
            </a:r>
            <a:r>
              <a:rPr lang="en-IE" sz="1600" dirty="0" smtClean="0"/>
              <a:t>by </a:t>
            </a:r>
            <a:r>
              <a:rPr lang="en-IE" sz="1600" smtClean="0"/>
              <a:t>Markus </a:t>
            </a:r>
            <a:r>
              <a:rPr lang="en-IE" sz="1600" smtClean="0"/>
              <a:t>Sitzmann </a:t>
            </a:r>
            <a:r>
              <a:rPr lang="en-IE" sz="1600" dirty="0" smtClean="0"/>
              <a:t>(uses </a:t>
            </a:r>
            <a:r>
              <a:rPr lang="en-IE" sz="1600" dirty="0" err="1" smtClean="0"/>
              <a:t>Cactvs</a:t>
            </a:r>
            <a:r>
              <a:rPr lang="en-IE" sz="1600" dirty="0" smtClean="0"/>
              <a:t> for much of backend)</a:t>
            </a:r>
          </a:p>
          <a:p>
            <a:pPr>
              <a:defRPr/>
            </a:pPr>
            <a:r>
              <a:rPr lang="en-IE" sz="1800" dirty="0" smtClean="0"/>
              <a:t>Easy to install – no dependencies</a:t>
            </a:r>
          </a:p>
          <a:p>
            <a:pPr>
              <a:defRPr/>
            </a:pPr>
            <a:r>
              <a:rPr lang="en-IE" sz="1800" dirty="0" smtClean="0"/>
              <a:t>Can be used in environments where installing a cheminformatics toolkit is not possible</a:t>
            </a:r>
          </a:p>
          <a:p>
            <a:pPr>
              <a:defRPr/>
            </a:pPr>
            <a:r>
              <a:rPr lang="en-IE" sz="1800" dirty="0" smtClean="0"/>
              <a:t>Web services may provide additional services not available elsewhere</a:t>
            </a:r>
          </a:p>
          <a:p>
            <a:pPr>
              <a:defRPr/>
            </a:pPr>
            <a:endParaRPr lang="en-IE" sz="1800" smtClean="0"/>
          </a:p>
          <a:p>
            <a:pPr>
              <a:buNone/>
              <a:defRPr/>
            </a:pPr>
            <a:r>
              <a:rPr lang="en-IE" sz="1800" smtClean="0"/>
              <a:t>Example</a:t>
            </a:r>
            <a:r>
              <a:rPr lang="en-IE" sz="1800" dirty="0" smtClean="0"/>
              <a:t>: how similar is aspirin to Dr. Scholl’s Wart Remover Kit?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14282" y="4524510"/>
            <a:ext cx="8715436" cy="1928826"/>
            <a:chOff x="214282" y="3714753"/>
            <a:chExt cx="8715436" cy="1357321"/>
          </a:xfrm>
        </p:grpSpPr>
        <p:sp>
          <p:nvSpPr>
            <p:cNvPr id="5" name="Rounded Rectangle 4"/>
            <p:cNvSpPr/>
            <p:nvPr/>
          </p:nvSpPr>
          <p:spPr>
            <a:xfrm>
              <a:off x="214282" y="3714753"/>
              <a:ext cx="8715436" cy="1357321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596" y="3786191"/>
              <a:ext cx="8501122" cy="11110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marL="0"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</a:t>
              </a:r>
              <a:r>
                <a:rPr lang="en-GB" sz="1800" b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from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 cinfony </a:t>
              </a:r>
              <a:r>
                <a:rPr lang="en-GB" sz="1800" b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import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 webel</a:t>
              </a:r>
            </a:p>
            <a:p>
              <a:pPr marL="0"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aspirin = webel.readstring(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"name"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, 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"aspirin"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  <a:b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wartremover = webel.readstring(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"name"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,</a:t>
              </a:r>
            </a:p>
            <a:p>
              <a:pPr marL="0"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...                     </a:t>
              </a: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"Dr. Scholl’s Wart Remover Kit"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  <a:b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</a:t>
              </a:r>
              <a:r>
                <a:rPr lang="en-GB" sz="1800" b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print</a:t>
              </a: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 aspirin.calcfp() | wartremover.calcfp()</a:t>
              </a:r>
            </a:p>
            <a:p>
              <a:pPr marL="0" lvl="1">
                <a:buNone/>
              </a:pPr>
              <a:r>
                <a:rPr lang="en-GB" sz="180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0.59375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58" y="114298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210" y="114300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smtClean="0"/>
              <a:t>Cheminformatics in the browser</a:t>
            </a:r>
            <a:endParaRPr lang="en-IE" sz="2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561" b="937"/>
          <a:stretch>
            <a:fillRect/>
          </a:stretch>
        </p:blipFill>
        <p:spPr bwMode="auto">
          <a:xfrm>
            <a:off x="285720" y="1079653"/>
            <a:ext cx="8656637" cy="496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600076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See </a:t>
            </a:r>
            <a:r>
              <a:rPr lang="en-I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http://tinyurl.com/cm7005-b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 or just Google “</a:t>
            </a:r>
            <a:r>
              <a:rPr lang="en-IE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webel</a:t>
            </a:r>
            <a:r>
              <a:rPr lang="en-I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silverlight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786842" y="1214422"/>
            <a:ext cx="357158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8429652" y="5715016"/>
            <a:ext cx="571504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0" y="5715016"/>
            <a:ext cx="571504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571472" y="5715016"/>
            <a:ext cx="8001056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57554" y="323850"/>
            <a:ext cx="4814894" cy="604838"/>
          </a:xfrm>
        </p:spPr>
        <p:txBody>
          <a:bodyPr/>
          <a:lstStyle/>
          <a:p>
            <a:pPr lvl="0" algn="l"/>
            <a:r>
              <a:rPr lang="en-IE" smtClean="0">
                <a:latin typeface="Arial" charset="0"/>
              </a:rPr>
              <a:t>makes it easy to...</a:t>
            </a:r>
            <a:endParaRPr lang="en-GB" smtClean="0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14348" y="2000240"/>
            <a:ext cx="7772400" cy="3571900"/>
          </a:xfrm>
        </p:spPr>
        <p:txBody>
          <a:bodyPr/>
          <a:lstStyle/>
          <a:p>
            <a:r>
              <a:rPr lang="en-IE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Start</a:t>
            </a:r>
            <a:r>
              <a:rPr lang="en-IE" sz="2800" smtClean="0">
                <a:latin typeface="Arial" charset="0"/>
                <a:cs typeface="Arial" charset="0"/>
              </a:rPr>
              <a:t> using a new toolkit</a:t>
            </a:r>
            <a:endParaRPr lang="en-IE" sz="2400" smtClean="0">
              <a:latin typeface="Arial" charset="0"/>
              <a:cs typeface="Arial" charset="0"/>
            </a:endParaRPr>
          </a:p>
          <a:p>
            <a:r>
              <a:rPr lang="en-IE" sz="2800" smtClean="0">
                <a:latin typeface="Arial" charset="0"/>
                <a:cs typeface="Arial" charset="0"/>
              </a:rPr>
              <a:t>Carry out </a:t>
            </a:r>
            <a:r>
              <a:rPr lang="en-IE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common</a:t>
            </a:r>
            <a:r>
              <a:rPr lang="en-IE" sz="2800" smtClean="0">
                <a:latin typeface="Arial" charset="0"/>
                <a:cs typeface="Arial" charset="0"/>
              </a:rPr>
              <a:t> tasks</a:t>
            </a:r>
          </a:p>
          <a:p>
            <a:r>
              <a:rPr lang="en-IE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Combine</a:t>
            </a:r>
            <a:r>
              <a:rPr lang="en-IE" sz="2800" smtClean="0">
                <a:latin typeface="Arial" charset="0"/>
                <a:cs typeface="Arial" charset="0"/>
              </a:rPr>
              <a:t> functionality from different toolkits</a:t>
            </a:r>
          </a:p>
          <a:p>
            <a:r>
              <a:rPr lang="en-IE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Compare</a:t>
            </a:r>
            <a:r>
              <a:rPr lang="en-IE" sz="2800" smtClean="0">
                <a:latin typeface="Arial" charset="0"/>
                <a:cs typeface="Arial" charset="0"/>
              </a:rPr>
              <a:t> results from different toolkits</a:t>
            </a:r>
          </a:p>
          <a:p>
            <a:endParaRPr lang="en-IE" sz="2800" smtClean="0">
              <a:latin typeface="Arial" charset="0"/>
              <a:cs typeface="Arial" charset="0"/>
            </a:endParaRPr>
          </a:p>
          <a:p>
            <a:r>
              <a:rPr lang="en-IE" sz="2800" smtClean="0">
                <a:latin typeface="Arial" charset="0"/>
                <a:cs typeface="Arial" charset="0"/>
              </a:rPr>
              <a:t>Do cheminformatics </a:t>
            </a:r>
            <a:r>
              <a:rPr lang="en-IE" sz="2800" i="1" smtClean="0">
                <a:latin typeface="Arial" charset="0"/>
                <a:cs typeface="Arial" charset="0"/>
              </a:rPr>
              <a:t>through</a:t>
            </a:r>
            <a:r>
              <a:rPr lang="en-IE" sz="2800" smtClean="0">
                <a:latin typeface="Arial" charset="0"/>
                <a:cs typeface="Arial" charset="0"/>
              </a:rPr>
              <a:t> the </a:t>
            </a:r>
            <a:r>
              <a:rPr lang="en-IE" sz="2800" smtClean="0">
                <a:solidFill>
                  <a:srgbClr val="FF0000"/>
                </a:solidFill>
                <a:latin typeface="Arial" charset="0"/>
                <a:cs typeface="Arial" charset="0"/>
              </a:rPr>
              <a:t>web</a:t>
            </a:r>
            <a:r>
              <a:rPr lang="en-IE" sz="2800" smtClean="0">
                <a:latin typeface="Arial" charset="0"/>
                <a:cs typeface="Arial" charset="0"/>
              </a:rPr>
              <a:t>, and </a:t>
            </a:r>
            <a:r>
              <a:rPr lang="en-IE" sz="2800" i="1" smtClean="0">
                <a:latin typeface="Arial" charset="0"/>
                <a:cs typeface="Arial" charset="0"/>
              </a:rPr>
              <a:t>on</a:t>
            </a:r>
            <a:r>
              <a:rPr lang="en-IE" sz="2800" smtClean="0">
                <a:latin typeface="Arial" charset="0"/>
                <a:cs typeface="Arial" charset="0"/>
              </a:rPr>
              <a:t> the web</a:t>
            </a:r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" name="Picture 6" descr="C:\Work\UCC\Conferences\ACSSpring2010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66"/>
            <a:ext cx="1928826" cy="113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Food for thought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616624"/>
          </a:xfrm>
        </p:spPr>
        <p:txBody>
          <a:bodyPr>
            <a:normAutofit fontScale="85000" lnSpcReduction="10000"/>
          </a:bodyPr>
          <a:lstStyle/>
          <a:p>
            <a:r>
              <a:rPr lang="en-IE" sz="2400" smtClean="0"/>
              <a:t>Inclusion of cheminformatics toolkits in Linux distributions</a:t>
            </a:r>
          </a:p>
          <a:p>
            <a:pPr lvl="1"/>
            <a:r>
              <a:rPr lang="en-IE" sz="2000" smtClean="0"/>
              <a:t>“</a:t>
            </a:r>
            <a:r>
              <a:rPr lang="en-IE" sz="2000" smtClean="0">
                <a:solidFill>
                  <a:srgbClr val="FF0000"/>
                </a:solidFill>
              </a:rPr>
              <a:t>apt-get install cinfony</a:t>
            </a:r>
            <a:r>
              <a:rPr lang="en-IE" sz="2000" smtClean="0"/>
              <a:t>”</a:t>
            </a:r>
          </a:p>
          <a:p>
            <a:pPr lvl="1"/>
            <a:r>
              <a:rPr lang="en-IE" sz="2000" smtClean="0"/>
              <a:t>DebiChem can help</a:t>
            </a:r>
          </a:p>
          <a:p>
            <a:r>
              <a:rPr lang="en-IE" sz="2400" smtClean="0">
                <a:solidFill>
                  <a:srgbClr val="FF0000"/>
                </a:solidFill>
              </a:rPr>
              <a:t>Binary</a:t>
            </a:r>
            <a:r>
              <a:rPr lang="en-IE" sz="2400" smtClean="0"/>
              <a:t> versions for Linux</a:t>
            </a:r>
          </a:p>
          <a:p>
            <a:r>
              <a:rPr lang="en-IE" sz="2400" smtClean="0"/>
              <a:t>API stability – and associated </a:t>
            </a:r>
            <a:r>
              <a:rPr lang="en-IE" sz="2400" smtClean="0">
                <a:solidFill>
                  <a:srgbClr val="FF0000"/>
                </a:solidFill>
              </a:rPr>
              <a:t>version numbering</a:t>
            </a:r>
          </a:p>
          <a:p>
            <a:pPr lvl="1"/>
            <a:r>
              <a:rPr lang="en-IE" sz="2000" smtClean="0"/>
              <a:t>Needed to handle dependencies</a:t>
            </a:r>
          </a:p>
          <a:p>
            <a:pPr lvl="1"/>
            <a:r>
              <a:rPr lang="en-IE" sz="2000" smtClean="0"/>
              <a:t>“Sorry - This version of Cinfony will work only with the 1.2.x series of Toolkit Y”</a:t>
            </a:r>
          </a:p>
          <a:p>
            <a:r>
              <a:rPr lang="en-IE" sz="2400" smtClean="0"/>
              <a:t>What </a:t>
            </a:r>
            <a:r>
              <a:rPr lang="en-IE" sz="2400" smtClean="0">
                <a:solidFill>
                  <a:srgbClr val="FF0000"/>
                </a:solidFill>
              </a:rPr>
              <a:t>other toolkits </a:t>
            </a:r>
            <a:r>
              <a:rPr lang="en-IE" sz="2400" smtClean="0"/>
              <a:t>or functionality should Cinfony support?</a:t>
            </a:r>
          </a:p>
          <a:p>
            <a:r>
              <a:rPr lang="en-IE" sz="2400" smtClean="0"/>
              <a:t>Would be nice if various toolkits </a:t>
            </a:r>
            <a:r>
              <a:rPr lang="en-IE" sz="2400" smtClean="0">
                <a:solidFill>
                  <a:srgbClr val="FF0000"/>
                </a:solidFill>
              </a:rPr>
              <a:t>promoted Cinfony</a:t>
            </a:r>
          </a:p>
          <a:p>
            <a:pPr lvl="1"/>
            <a:r>
              <a:rPr lang="en-IE" sz="2000" smtClean="0"/>
              <a:t>Even nicer if they ran the test suite and fixed problems, and added in new features (new fps, etc.)!</a:t>
            </a:r>
          </a:p>
          <a:p>
            <a:r>
              <a:rPr lang="en-IE" sz="2400" smtClean="0"/>
              <a:t>Using Cinfony, it’s easy for toolkits to test against other toolkits</a:t>
            </a:r>
          </a:p>
          <a:p>
            <a:pPr lvl="1"/>
            <a:r>
              <a:rPr lang="en-IE" sz="2000" smtClean="0">
                <a:solidFill>
                  <a:srgbClr val="FF0000"/>
                </a:solidFill>
              </a:rPr>
              <a:t>Quality Control</a:t>
            </a:r>
          </a:p>
          <a:p>
            <a:r>
              <a:rPr lang="en-IE" sz="2400" smtClean="0">
                <a:solidFill>
                  <a:srgbClr val="FF0000"/>
                </a:solidFill>
              </a:rPr>
              <a:t>RDKit</a:t>
            </a:r>
            <a:r>
              <a:rPr lang="en-IE" sz="2400" smtClean="0"/>
              <a:t> - Java bindings on Windows</a:t>
            </a:r>
            <a:endParaRPr lang="en-IE" sz="2400">
              <a:solidFill>
                <a:srgbClr val="FF0000"/>
              </a:solidFill>
            </a:endParaRPr>
          </a:p>
          <a:p>
            <a:r>
              <a:rPr lang="en-IE" sz="2400" smtClean="0">
                <a:solidFill>
                  <a:srgbClr val="FF0000"/>
                </a:solidFill>
              </a:rPr>
              <a:t>Licensing</a:t>
            </a:r>
            <a:r>
              <a:rPr lang="en-IE" sz="2400" smtClean="0"/>
              <a:t> of Cinfony’s components</a:t>
            </a:r>
          </a:p>
          <a:p>
            <a:pPr lvl="1"/>
            <a:r>
              <a:rPr lang="en-IE" sz="2000" smtClean="0"/>
              <a:t>Related point: Science is BSD</a:t>
            </a:r>
          </a:p>
          <a:p>
            <a:r>
              <a:rPr lang="en-IE" sz="2400" smtClean="0"/>
              <a:t>Let’s support </a:t>
            </a:r>
            <a:r>
              <a:rPr lang="en-IE" sz="2400" smtClean="0">
                <a:solidFill>
                  <a:srgbClr val="FF0000"/>
                </a:solidFill>
              </a:rPr>
              <a:t>Python 3</a:t>
            </a:r>
            <a:r>
              <a:rPr lang="en-IE" sz="2400" smtClean="0"/>
              <a:t> already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07" y="5910283"/>
            <a:ext cx="1590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1142976" y="142852"/>
            <a:ext cx="6858048" cy="1285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0430" y="170562"/>
            <a:ext cx="4023898" cy="1184273"/>
          </a:xfrm>
        </p:spPr>
        <p:txBody>
          <a:bodyPr/>
          <a:lstStyle/>
          <a:p>
            <a:pPr algn="l" eaLnBrk="1" hangingPunct="1"/>
            <a:r>
              <a:rPr lang="en-GB" sz="2400" dirty="0" smtClean="0">
                <a:solidFill>
                  <a:srgbClr val="00B050"/>
                </a:solidFill>
                <a:latin typeface="Arial" charset="0"/>
              </a:rPr>
              <a:t>Bringing cheminformatics toolkits into tune</a:t>
            </a:r>
            <a:endParaRPr lang="en-US" sz="2400" dirty="0" smtClean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24" y="1643050"/>
            <a:ext cx="39290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http://cinfony.googlecode.com</a:t>
            </a:r>
          </a:p>
          <a:p>
            <a:pPr>
              <a:defRPr/>
            </a:pPr>
            <a:r>
              <a:rPr lang="en-US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http://baoilleach.blogspot.com</a:t>
            </a:r>
            <a:endParaRPr lang="en-US" sz="2000" kern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3078" name="Picture 6" descr="C:\Work\UCC\Conferences\ACSSpring2010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55855"/>
            <a:ext cx="1673576" cy="986412"/>
          </a:xfrm>
          <a:prstGeom prst="rect">
            <a:avLst/>
          </a:prstGeom>
          <a:noFill/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4643470" cy="3286148"/>
          </a:xfrm>
        </p:spPr>
        <p:txBody>
          <a:bodyPr/>
          <a:lstStyle/>
          <a:p>
            <a:pPr algn="l"/>
            <a:r>
              <a:rPr lang="en-IE" sz="1800" b="1" dirty="0" smtClean="0"/>
              <a:t>Acknowledgements</a:t>
            </a:r>
          </a:p>
          <a:p>
            <a:pPr algn="l"/>
            <a:r>
              <a:rPr lang="en-IE" sz="1600" dirty="0" smtClean="0">
                <a:solidFill>
                  <a:srgbClr val="FF0000"/>
                </a:solidFill>
              </a:rPr>
              <a:t>CDK:</a:t>
            </a:r>
            <a:r>
              <a:rPr lang="en-IE" sz="1600" dirty="0" smtClean="0"/>
              <a:t> </a:t>
            </a:r>
            <a:r>
              <a:rPr lang="en-IE" sz="1600" dirty="0" err="1" smtClean="0"/>
              <a:t>Egon</a:t>
            </a:r>
            <a:r>
              <a:rPr lang="en-IE" sz="1600" dirty="0" smtClean="0"/>
              <a:t> </a:t>
            </a:r>
            <a:r>
              <a:rPr lang="en-IE" sz="1600" dirty="0" err="1" smtClean="0"/>
              <a:t>Willighagen</a:t>
            </a:r>
            <a:r>
              <a:rPr lang="en-IE" sz="1600" dirty="0" smtClean="0"/>
              <a:t>, </a:t>
            </a:r>
            <a:r>
              <a:rPr lang="en-IE" sz="1600" dirty="0" err="1" smtClean="0"/>
              <a:t>Rajarshi</a:t>
            </a:r>
            <a:r>
              <a:rPr lang="en-IE" sz="1600" dirty="0" smtClean="0"/>
              <a:t> </a:t>
            </a:r>
            <a:r>
              <a:rPr lang="en-IE" sz="1600" dirty="0" err="1" smtClean="0"/>
              <a:t>Guha</a:t>
            </a:r>
            <a:endParaRPr lang="en-IE" sz="1600" dirty="0" smtClean="0"/>
          </a:p>
          <a:p>
            <a:pPr algn="l"/>
            <a:r>
              <a:rPr lang="en-IE" sz="1600" dirty="0" smtClean="0">
                <a:solidFill>
                  <a:srgbClr val="FF0000"/>
                </a:solidFill>
              </a:rPr>
              <a:t>Open Babel: </a:t>
            </a:r>
            <a:r>
              <a:rPr lang="en-IE" sz="1600" dirty="0" smtClean="0"/>
              <a:t>Chris Morley,</a:t>
            </a:r>
          </a:p>
          <a:p>
            <a:pPr algn="l"/>
            <a:r>
              <a:rPr lang="en-IE" sz="1600" dirty="0" smtClean="0"/>
              <a:t>Tim </a:t>
            </a:r>
            <a:r>
              <a:rPr lang="en-IE" sz="1600" dirty="0" err="1" smtClean="0"/>
              <a:t>Vandermeersch</a:t>
            </a:r>
            <a:endParaRPr lang="en-IE" sz="1600" dirty="0" smtClean="0"/>
          </a:p>
          <a:p>
            <a:pPr algn="l"/>
            <a:r>
              <a:rPr lang="en-IE" sz="1600" dirty="0" err="1" smtClean="0">
                <a:solidFill>
                  <a:srgbClr val="FF0000"/>
                </a:solidFill>
              </a:rPr>
              <a:t>RDKit</a:t>
            </a:r>
            <a:r>
              <a:rPr lang="en-IE" sz="1600" dirty="0" smtClean="0">
                <a:solidFill>
                  <a:srgbClr val="FF0000"/>
                </a:solidFill>
              </a:rPr>
              <a:t>: </a:t>
            </a:r>
            <a:r>
              <a:rPr lang="en-IE" sz="1600" dirty="0" smtClean="0"/>
              <a:t>Greg Landrum</a:t>
            </a:r>
          </a:p>
          <a:p>
            <a:pPr algn="l"/>
            <a:r>
              <a:rPr lang="en-IE" sz="1600" dirty="0" smtClean="0">
                <a:solidFill>
                  <a:srgbClr val="FF0000"/>
                </a:solidFill>
              </a:rPr>
              <a:t>Indigo:</a:t>
            </a:r>
            <a:r>
              <a:rPr lang="en-IE" sz="1600" dirty="0" smtClean="0"/>
              <a:t> Dmitry Pavlov</a:t>
            </a:r>
          </a:p>
          <a:p>
            <a:pPr algn="l"/>
            <a:r>
              <a:rPr lang="en-IE" sz="1600" dirty="0" smtClean="0">
                <a:solidFill>
                  <a:srgbClr val="FF0000"/>
                </a:solidFill>
              </a:rPr>
              <a:t>OASA:</a:t>
            </a:r>
            <a:r>
              <a:rPr lang="en-IE" sz="1600" dirty="0" smtClean="0"/>
              <a:t> Beda </a:t>
            </a:r>
            <a:r>
              <a:rPr lang="en-IE" sz="1600" dirty="0" err="1" smtClean="0"/>
              <a:t>Kosata</a:t>
            </a:r>
            <a:endParaRPr lang="en-IE" sz="1600" dirty="0" smtClean="0"/>
          </a:p>
          <a:p>
            <a:pPr algn="l"/>
            <a:r>
              <a:rPr lang="en-IE" sz="1600" dirty="0" smtClean="0">
                <a:solidFill>
                  <a:srgbClr val="FF0000"/>
                </a:solidFill>
              </a:rPr>
              <a:t>OPSIN:</a:t>
            </a:r>
            <a:r>
              <a:rPr lang="en-IE" sz="1600" dirty="0" smtClean="0"/>
              <a:t> Daniel Lowe</a:t>
            </a:r>
          </a:p>
          <a:p>
            <a:pPr algn="l"/>
            <a:r>
              <a:rPr lang="en-IE" sz="1600" dirty="0" err="1" smtClean="0">
                <a:solidFill>
                  <a:srgbClr val="FF0000"/>
                </a:solidFill>
              </a:rPr>
              <a:t>JPype</a:t>
            </a:r>
            <a:r>
              <a:rPr lang="en-IE" sz="1600" dirty="0" smtClean="0">
                <a:solidFill>
                  <a:srgbClr val="FF0000"/>
                </a:solidFill>
              </a:rPr>
              <a:t>:</a:t>
            </a:r>
            <a:r>
              <a:rPr lang="en-IE" sz="1600" dirty="0" smtClean="0"/>
              <a:t> Steve </a:t>
            </a:r>
            <a:r>
              <a:rPr lang="en-IE" sz="1600" dirty="0" err="1" smtClean="0"/>
              <a:t>Ménard</a:t>
            </a:r>
            <a:endParaRPr lang="en-IE" sz="1600" dirty="0" smtClean="0"/>
          </a:p>
          <a:p>
            <a:pPr algn="l"/>
            <a:r>
              <a:rPr lang="en-IE" sz="1600" dirty="0" smtClean="0">
                <a:solidFill>
                  <a:srgbClr val="FF0000"/>
                </a:solidFill>
              </a:rPr>
              <a:t>Chemical Identifier Resolver:</a:t>
            </a:r>
            <a:r>
              <a:rPr lang="en-IE" sz="1600" dirty="0" smtClean="0"/>
              <a:t> Markus </a:t>
            </a:r>
            <a:r>
              <a:rPr lang="en-IE" sz="1600" dirty="0" err="1" smtClean="0"/>
              <a:t>Sitzmann</a:t>
            </a:r>
            <a:endParaRPr lang="en-IE" sz="1600" dirty="0" smtClean="0"/>
          </a:p>
          <a:p>
            <a:pPr algn="l"/>
            <a:r>
              <a:rPr lang="en-IE" sz="1600" dirty="0" smtClean="0">
                <a:solidFill>
                  <a:srgbClr val="FF0000"/>
                </a:solidFill>
              </a:rPr>
              <a:t>Interactive Tutorial:</a:t>
            </a:r>
            <a:r>
              <a:rPr lang="en-IE" sz="1600" dirty="0" smtClean="0"/>
              <a:t> Michael </a:t>
            </a:r>
            <a:r>
              <a:rPr lang="en-IE" sz="1600" dirty="0" err="1" smtClean="0"/>
              <a:t>Foord</a:t>
            </a:r>
            <a:endParaRPr lang="en-IE" sz="1600" dirty="0" smtClean="0"/>
          </a:p>
          <a:p>
            <a:pPr algn="l"/>
            <a:endParaRPr lang="en-IE" dirty="0" smtClean="0"/>
          </a:p>
          <a:p>
            <a:pPr algn="l"/>
            <a:endParaRPr lang="en-IE" dirty="0" smtClean="0"/>
          </a:p>
          <a:p>
            <a:pPr algn="l"/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296" y="630081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Work\UCC\Conferences\ACSSpring2010\Logos\hrb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84" y="5500702"/>
            <a:ext cx="1539567" cy="1065854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86314" y="2357430"/>
            <a:ext cx="4143380" cy="4143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 rot="16200000">
            <a:off x="3346525" y="5132483"/>
            <a:ext cx="25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smtClean="0">
                <a:latin typeface="Arial" pitchFamily="34" charset="0"/>
                <a:cs typeface="Arial" pitchFamily="34" charset="0"/>
              </a:rPr>
              <a:t>Image:</a:t>
            </a:r>
            <a:r>
              <a:rPr lang="en-IE" sz="1400" smtClean="0">
                <a:latin typeface="Arial" pitchFamily="34" charset="0"/>
                <a:cs typeface="Arial" pitchFamily="34" charset="0"/>
              </a:rPr>
              <a:t> Tintin44 (Flickr)</a:t>
            </a:r>
            <a:endParaRPr lang="en-GB" sz="1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1255" y="5414980"/>
            <a:ext cx="1019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7158" y="1621016"/>
            <a:ext cx="40005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0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Chem. Cent. J.</a:t>
            </a:r>
            <a:r>
              <a:rPr lang="en-GB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, </a:t>
            </a:r>
            <a:r>
              <a:rPr lang="en-GB" sz="2000" b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2008</a:t>
            </a:r>
            <a:r>
              <a:rPr lang="en-GB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, </a:t>
            </a:r>
            <a:r>
              <a:rPr lang="en-GB" sz="2000" i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2</a:t>
            </a:r>
            <a:r>
              <a:rPr lang="en-GB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, 24.</a:t>
            </a:r>
            <a:endParaRPr lang="en-US" sz="2000" kern="0" baseline="3000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16" y="1928802"/>
            <a:ext cx="1285884" cy="14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z="2800" smtClean="0"/>
              <a:t>Cheminformatics in the browser</a:t>
            </a:r>
            <a:endParaRPr lang="en-GB" sz="280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3000"/>
            <a:ext cx="8029604" cy="5429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2000" smtClean="0"/>
              <a:t>As Webel is </a:t>
            </a:r>
            <a:r>
              <a:rPr lang="en-IE" sz="2000" smtClean="0">
                <a:solidFill>
                  <a:srgbClr val="FF0000"/>
                </a:solidFill>
              </a:rPr>
              <a:t>pure Python</a:t>
            </a:r>
            <a:r>
              <a:rPr lang="en-IE" sz="2000" smtClean="0"/>
              <a:t>, it can run places where traditional cheminformatics software cannot...</a:t>
            </a:r>
          </a:p>
          <a:p>
            <a:pPr lvl="1">
              <a:defRPr/>
            </a:pPr>
            <a:r>
              <a:rPr lang="en-IE" sz="1800" smtClean="0"/>
              <a:t>...such as in a web browser</a:t>
            </a:r>
          </a:p>
          <a:p>
            <a:pPr>
              <a:defRPr/>
            </a:pPr>
            <a:r>
              <a:rPr lang="en-IE" sz="2000" smtClean="0"/>
              <a:t>Microsoft have developed a browser plugin called </a:t>
            </a:r>
            <a:r>
              <a:rPr lang="en-IE" sz="2000" smtClean="0">
                <a:solidFill>
                  <a:srgbClr val="FF0000"/>
                </a:solidFill>
              </a:rPr>
              <a:t>Silverlight</a:t>
            </a:r>
            <a:r>
              <a:rPr lang="en-IE" sz="2000" smtClean="0"/>
              <a:t> for developing applications for the web</a:t>
            </a:r>
          </a:p>
          <a:p>
            <a:pPr lvl="1">
              <a:defRPr/>
            </a:pPr>
            <a:r>
              <a:rPr lang="en-IE" sz="1800" smtClean="0"/>
              <a:t>It includes a Python interpreter (IronPython)</a:t>
            </a:r>
          </a:p>
          <a:p>
            <a:pPr lvl="1">
              <a:buNone/>
              <a:defRPr/>
            </a:pPr>
            <a:endParaRPr lang="en-IE" sz="1800" smtClean="0"/>
          </a:p>
          <a:p>
            <a:pPr>
              <a:defRPr/>
            </a:pPr>
            <a:r>
              <a:rPr lang="en-IE" sz="2000" smtClean="0"/>
              <a:t>So you can use Webel in Silverlight applications</a:t>
            </a:r>
          </a:p>
          <a:p>
            <a:pPr>
              <a:defRPr/>
            </a:pPr>
            <a:endParaRPr lang="en-IE" sz="2000" smtClean="0"/>
          </a:p>
          <a:p>
            <a:pPr>
              <a:defRPr/>
            </a:pPr>
            <a:r>
              <a:rPr lang="en-IE" sz="2000" smtClean="0"/>
              <a:t>Michael </a:t>
            </a:r>
            <a:r>
              <a:rPr lang="en-IE" sz="2000" err="1" smtClean="0"/>
              <a:t>Foord</a:t>
            </a:r>
            <a:r>
              <a:rPr lang="en-IE" sz="2000" smtClean="0"/>
              <a:t> has developed an interactive Python tutorial using Silverlight</a:t>
            </a:r>
          </a:p>
          <a:p>
            <a:pPr lvl="1">
              <a:defRPr/>
            </a:pPr>
            <a:r>
              <a:rPr lang="en-IE" sz="1800" smtClean="0"/>
              <a:t>See </a:t>
            </a:r>
            <a:r>
              <a:rPr lang="en-IE" sz="1800" smtClean="0">
                <a:solidFill>
                  <a:srgbClr val="FF0000"/>
                </a:solidFill>
              </a:rPr>
              <a:t>http://ironpython.net/tutorial/</a:t>
            </a:r>
          </a:p>
          <a:p>
            <a:pPr>
              <a:defRPr/>
            </a:pPr>
            <a:endParaRPr lang="en-IE" sz="2000" smtClean="0"/>
          </a:p>
          <a:p>
            <a:pPr>
              <a:defRPr/>
            </a:pPr>
            <a:r>
              <a:rPr lang="en-IE" sz="2000" smtClean="0"/>
              <a:t>I have combined this with </a:t>
            </a:r>
            <a:r>
              <a:rPr lang="en-IE" sz="2000" err="1" smtClean="0"/>
              <a:t>Webel</a:t>
            </a:r>
            <a:r>
              <a:rPr lang="en-IE" sz="2000" smtClean="0"/>
              <a:t> to develop an interactive Cheminformatics tutorial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Performance</a:t>
            </a:r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080"/>
          <a:stretch>
            <a:fillRect/>
          </a:stretch>
        </p:blipFill>
        <p:spPr bwMode="auto">
          <a:xfrm>
            <a:off x="302786" y="1071546"/>
            <a:ext cx="84446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mtClean="0">
                <a:latin typeface="Arial" charset="0"/>
              </a:rPr>
              <a:t>Toolkits, toolkits and more toolkits</a:t>
            </a:r>
            <a:endParaRPr lang="en-GB" smtClean="0">
              <a:latin typeface="Arial" charset="0"/>
            </a:endParaRPr>
          </a:p>
        </p:txBody>
      </p:sp>
      <p:pic>
        <p:nvPicPr>
          <p:cNvPr id="32771" name="Picture 3" descr="C:\Work\UCC\Conferences\ACSSpring2010\Logos\rdk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1600000" cy="1600000"/>
          </a:xfrm>
          <a:prstGeom prst="rect">
            <a:avLst/>
          </a:prstGeom>
          <a:noFill/>
        </p:spPr>
      </p:pic>
      <p:pic>
        <p:nvPicPr>
          <p:cNvPr id="32773" name="Picture 5" descr="C:\Work\UCC\Conferences\ACSSpring2010\Logos\indi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1857388" cy="537076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2285984" y="2928934"/>
            <a:ext cx="2143140" cy="1812458"/>
            <a:chOff x="3786182" y="3078339"/>
            <a:chExt cx="2143140" cy="1812458"/>
          </a:xfrm>
        </p:grpSpPr>
        <p:pic>
          <p:nvPicPr>
            <p:cNvPr id="32770" name="Picture 2" descr="C:\Work\UCC\Conferences\ACSSpring2010\Logos\OpenBabe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2874" y="3078339"/>
              <a:ext cx="1476381" cy="140824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786182" y="4429132"/>
              <a:ext cx="2143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err="1" smtClean="0">
                  <a:latin typeface="Arial" pitchFamily="34" charset="0"/>
                  <a:cs typeface="Arial" pitchFamily="34" charset="0"/>
                </a:rPr>
                <a:t>OpenBabel</a:t>
              </a:r>
              <a:endParaRPr lang="en-GB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60032" y="5013176"/>
            <a:ext cx="1500198" cy="1533235"/>
            <a:chOff x="4643438" y="5143512"/>
            <a:chExt cx="1500198" cy="1533235"/>
          </a:xfrm>
        </p:grpSpPr>
        <p:pic>
          <p:nvPicPr>
            <p:cNvPr id="32774" name="Picture 6" descr="C:\Work\UCC\Conferences\ACSSpring2010\Logos\PerlMol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8" y="5143512"/>
              <a:ext cx="1285884" cy="113033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714876" y="6215082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smtClean="0">
                  <a:latin typeface="Arial" pitchFamily="34" charset="0"/>
                  <a:cs typeface="Arial" pitchFamily="34" charset="0"/>
                </a:rPr>
                <a:t>PerlMol</a:t>
              </a:r>
              <a:endParaRPr lang="en-GB" b="1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32240" y="3356992"/>
            <a:ext cx="2009775" cy="961731"/>
            <a:chOff x="6429388" y="5357826"/>
            <a:chExt cx="2009775" cy="961731"/>
          </a:xfrm>
        </p:grpSpPr>
        <p:pic>
          <p:nvPicPr>
            <p:cNvPr id="32776" name="Picture 8" descr="C:\Work\UCC\Conferences\ACSSpring2010\Logos\OAS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8" y="5357826"/>
              <a:ext cx="2009775" cy="4572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858016" y="5857892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smtClean="0">
                  <a:latin typeface="Arial" pitchFamily="34" charset="0"/>
                  <a:cs typeface="Arial" pitchFamily="34" charset="0"/>
                </a:rPr>
                <a:t>OASA</a:t>
              </a:r>
              <a:endParaRPr lang="en-GB" b="1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00562" y="3071810"/>
            <a:ext cx="1828572" cy="1566272"/>
            <a:chOff x="6000760" y="3253087"/>
            <a:chExt cx="1828572" cy="1566272"/>
          </a:xfrm>
        </p:grpSpPr>
        <p:pic>
          <p:nvPicPr>
            <p:cNvPr id="32772" name="Picture 4" descr="C:\Work\UCC\Conferences\ACSSpring2010\Logos\CDK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00760" y="3253087"/>
              <a:ext cx="1828572" cy="1168254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6572264" y="4357694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smtClean="0">
                  <a:latin typeface="Arial" pitchFamily="34" charset="0"/>
                  <a:cs typeface="Arial" pitchFamily="34" charset="0"/>
                </a:rPr>
                <a:t>CDK</a:t>
              </a:r>
              <a:endParaRPr lang="en-GB" b="1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3528" y="1143000"/>
            <a:ext cx="5758408" cy="571488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Open Source</a:t>
            </a:r>
            <a:r>
              <a:rPr lang="en-IE" sz="2400" dirty="0" smtClean="0">
                <a:latin typeface="Arial" charset="0"/>
                <a:cs typeface="Arial" charset="0"/>
              </a:rPr>
              <a:t> cheminformatics toolkits:</a:t>
            </a:r>
          </a:p>
          <a:p>
            <a:endParaRPr lang="en-IE" sz="2800" dirty="0" smtClean="0">
              <a:latin typeface="Arial" charset="0"/>
              <a:cs typeface="Arial" charset="0"/>
            </a:endParaRPr>
          </a:p>
        </p:txBody>
      </p:sp>
      <p:pic>
        <p:nvPicPr>
          <p:cNvPr id="16" name="Picture 6" descr="C:\Work\UCC\Conferences\ACSSpring2010\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785926"/>
            <a:ext cx="1643074" cy="968434"/>
          </a:xfrm>
          <a:prstGeom prst="rect">
            <a:avLst/>
          </a:prstGeom>
          <a:noFill/>
        </p:spPr>
      </p:pic>
      <p:sp>
        <p:nvSpPr>
          <p:cNvPr id="21" name="Freeform 20"/>
          <p:cNvSpPr/>
          <p:nvPr/>
        </p:nvSpPr>
        <p:spPr>
          <a:xfrm>
            <a:off x="1571604" y="2148289"/>
            <a:ext cx="1931760" cy="709207"/>
          </a:xfrm>
          <a:custGeom>
            <a:avLst/>
            <a:gdLst>
              <a:gd name="connsiteX0" fmla="*/ 1112704 w 1112704"/>
              <a:gd name="connsiteY0" fmla="*/ 0 h 826265"/>
              <a:gd name="connsiteX1" fmla="*/ 341523 w 1112704"/>
              <a:gd name="connsiteY1" fmla="*/ 176270 h 826265"/>
              <a:gd name="connsiteX2" fmla="*/ 0 w 1112704"/>
              <a:gd name="connsiteY2" fmla="*/ 826265 h 82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704" h="826265">
                <a:moveTo>
                  <a:pt x="1112704" y="0"/>
                </a:moveTo>
                <a:cubicBezTo>
                  <a:pt x="819839" y="19279"/>
                  <a:pt x="526974" y="38559"/>
                  <a:pt x="341523" y="176270"/>
                </a:cubicBezTo>
                <a:cubicBezTo>
                  <a:pt x="156072" y="313981"/>
                  <a:pt x="78036" y="570123"/>
                  <a:pt x="0" y="826265"/>
                </a:cubicBezTo>
              </a:path>
            </a:pathLst>
          </a:cu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Freeform 21"/>
          <p:cNvSpPr/>
          <p:nvPr/>
        </p:nvSpPr>
        <p:spPr>
          <a:xfrm rot="17490292">
            <a:off x="4098930" y="2473961"/>
            <a:ext cx="757303" cy="518846"/>
          </a:xfrm>
          <a:custGeom>
            <a:avLst/>
            <a:gdLst>
              <a:gd name="connsiteX0" fmla="*/ 1112704 w 1112704"/>
              <a:gd name="connsiteY0" fmla="*/ 0 h 826265"/>
              <a:gd name="connsiteX1" fmla="*/ 341523 w 1112704"/>
              <a:gd name="connsiteY1" fmla="*/ 176270 h 826265"/>
              <a:gd name="connsiteX2" fmla="*/ 0 w 1112704"/>
              <a:gd name="connsiteY2" fmla="*/ 826265 h 82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704" h="826265">
                <a:moveTo>
                  <a:pt x="1112704" y="0"/>
                </a:moveTo>
                <a:cubicBezTo>
                  <a:pt x="819839" y="19279"/>
                  <a:pt x="526974" y="38559"/>
                  <a:pt x="341523" y="176270"/>
                </a:cubicBezTo>
                <a:cubicBezTo>
                  <a:pt x="156072" y="313981"/>
                  <a:pt x="78036" y="570123"/>
                  <a:pt x="0" y="826265"/>
                </a:cubicBezTo>
              </a:path>
            </a:pathLst>
          </a:cu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Freeform 24"/>
          <p:cNvSpPr/>
          <p:nvPr/>
        </p:nvSpPr>
        <p:spPr>
          <a:xfrm flipH="1">
            <a:off x="5429256" y="2071678"/>
            <a:ext cx="1230976" cy="1069290"/>
          </a:xfrm>
          <a:custGeom>
            <a:avLst/>
            <a:gdLst>
              <a:gd name="connsiteX0" fmla="*/ 1112704 w 1112704"/>
              <a:gd name="connsiteY0" fmla="*/ 0 h 826265"/>
              <a:gd name="connsiteX1" fmla="*/ 341523 w 1112704"/>
              <a:gd name="connsiteY1" fmla="*/ 176270 h 826265"/>
              <a:gd name="connsiteX2" fmla="*/ 0 w 1112704"/>
              <a:gd name="connsiteY2" fmla="*/ 826265 h 82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704" h="826265">
                <a:moveTo>
                  <a:pt x="1112704" y="0"/>
                </a:moveTo>
                <a:cubicBezTo>
                  <a:pt x="819839" y="19279"/>
                  <a:pt x="526974" y="38559"/>
                  <a:pt x="341523" y="176270"/>
                </a:cubicBezTo>
                <a:cubicBezTo>
                  <a:pt x="156072" y="313981"/>
                  <a:pt x="78036" y="570123"/>
                  <a:pt x="0" y="826265"/>
                </a:cubicBezTo>
              </a:path>
            </a:pathLst>
          </a:custGeom>
          <a:ln>
            <a:prstDash val="sysDot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6021288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5805264"/>
            <a:ext cx="2495025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2"/>
          <p:cNvSpPr/>
          <p:nvPr/>
        </p:nvSpPr>
        <p:spPr>
          <a:xfrm rot="20128587">
            <a:off x="3272769" y="2370222"/>
            <a:ext cx="489830" cy="386367"/>
          </a:xfrm>
          <a:custGeom>
            <a:avLst/>
            <a:gdLst>
              <a:gd name="connsiteX0" fmla="*/ 1112704 w 1112704"/>
              <a:gd name="connsiteY0" fmla="*/ 0 h 826265"/>
              <a:gd name="connsiteX1" fmla="*/ 341523 w 1112704"/>
              <a:gd name="connsiteY1" fmla="*/ 176270 h 826265"/>
              <a:gd name="connsiteX2" fmla="*/ 0 w 1112704"/>
              <a:gd name="connsiteY2" fmla="*/ 826265 h 82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704" h="826265">
                <a:moveTo>
                  <a:pt x="1112704" y="0"/>
                </a:moveTo>
                <a:cubicBezTo>
                  <a:pt x="819839" y="19279"/>
                  <a:pt x="526974" y="38559"/>
                  <a:pt x="341523" y="176270"/>
                </a:cubicBezTo>
                <a:cubicBezTo>
                  <a:pt x="156072" y="313981"/>
                  <a:pt x="78036" y="570123"/>
                  <a:pt x="0" y="826265"/>
                </a:cubicBezTo>
              </a:path>
            </a:pathLst>
          </a:cu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Freeform 25"/>
          <p:cNvSpPr/>
          <p:nvPr/>
        </p:nvSpPr>
        <p:spPr>
          <a:xfrm>
            <a:off x="1835696" y="2228681"/>
            <a:ext cx="1748060" cy="3000519"/>
          </a:xfrm>
          <a:custGeom>
            <a:avLst/>
            <a:gdLst>
              <a:gd name="connsiteX0" fmla="*/ 1112704 w 1112704"/>
              <a:gd name="connsiteY0" fmla="*/ 0 h 826265"/>
              <a:gd name="connsiteX1" fmla="*/ 341523 w 1112704"/>
              <a:gd name="connsiteY1" fmla="*/ 176270 h 826265"/>
              <a:gd name="connsiteX2" fmla="*/ 0 w 1112704"/>
              <a:gd name="connsiteY2" fmla="*/ 826265 h 82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704" h="826265">
                <a:moveTo>
                  <a:pt x="1112704" y="0"/>
                </a:moveTo>
                <a:cubicBezTo>
                  <a:pt x="819839" y="19279"/>
                  <a:pt x="526974" y="38559"/>
                  <a:pt x="341523" y="176270"/>
                </a:cubicBezTo>
                <a:cubicBezTo>
                  <a:pt x="156072" y="313981"/>
                  <a:pt x="78036" y="570123"/>
                  <a:pt x="0" y="826265"/>
                </a:cubicBezTo>
              </a:path>
            </a:pathLst>
          </a:cu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026" name="Picture 2" descr="C:\Users\Noel\Desktop\tmp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149080"/>
            <a:ext cx="1714286" cy="1714286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2132856"/>
            <a:ext cx="1512168" cy="48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1124744"/>
            <a:ext cx="1390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 flipH="1">
            <a:off x="5436096" y="1916832"/>
            <a:ext cx="1512168" cy="288032"/>
          </a:xfrm>
          <a:custGeom>
            <a:avLst/>
            <a:gdLst>
              <a:gd name="connsiteX0" fmla="*/ 1112704 w 1112704"/>
              <a:gd name="connsiteY0" fmla="*/ 0 h 826265"/>
              <a:gd name="connsiteX1" fmla="*/ 341523 w 1112704"/>
              <a:gd name="connsiteY1" fmla="*/ 176270 h 826265"/>
              <a:gd name="connsiteX2" fmla="*/ 0 w 1112704"/>
              <a:gd name="connsiteY2" fmla="*/ 826265 h 82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704" h="826265">
                <a:moveTo>
                  <a:pt x="1112704" y="0"/>
                </a:moveTo>
                <a:cubicBezTo>
                  <a:pt x="819839" y="19279"/>
                  <a:pt x="526974" y="38559"/>
                  <a:pt x="341523" y="176270"/>
                </a:cubicBezTo>
                <a:cubicBezTo>
                  <a:pt x="156072" y="313981"/>
                  <a:pt x="78036" y="570123"/>
                  <a:pt x="0" y="826265"/>
                </a:cubicBezTo>
              </a:path>
            </a:pathLst>
          </a:custGeom>
          <a:ln>
            <a:prstDash val="sysDot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87824" y="5157192"/>
            <a:ext cx="1590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33" grpId="0" animBg="1"/>
      <p:bldP spid="26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import this</a:t>
            </a:r>
            <a:endParaRPr lang="en-IE" dirty="0"/>
          </a:p>
        </p:txBody>
      </p:sp>
      <p:grpSp>
        <p:nvGrpSpPr>
          <p:cNvPr id="3" name="Group 3"/>
          <p:cNvGrpSpPr/>
          <p:nvPr/>
        </p:nvGrpSpPr>
        <p:grpSpPr>
          <a:xfrm>
            <a:off x="539552" y="2204864"/>
            <a:ext cx="8064896" cy="1800200"/>
            <a:chOff x="1357290" y="1643050"/>
            <a:chExt cx="6643734" cy="1500198"/>
          </a:xfrm>
        </p:grpSpPr>
        <p:sp>
          <p:nvSpPr>
            <p:cNvPr id="5" name="Rounded Rectangle 4"/>
            <p:cNvSpPr/>
            <p:nvPr/>
          </p:nvSpPr>
          <p:spPr>
            <a:xfrm>
              <a:off x="1428728" y="1643050"/>
              <a:ext cx="6572296" cy="1500198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7290" y="1785926"/>
              <a:ext cx="6429420" cy="12311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lvl="1">
                <a:buNone/>
              </a:pPr>
              <a:r>
                <a:rPr lang="en-GB" sz="1800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user:~$ </a:t>
              </a:r>
              <a:r>
                <a:rPr lang="en-GB" sz="1800" b="1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cd</a:t>
              </a:r>
              <a:r>
                <a:rPr lang="en-GB" sz="1800" b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 apps/cinfony</a:t>
              </a:r>
              <a:endParaRPr lang="en-GB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lvl="1">
                <a:buNone/>
              </a:pPr>
              <a:r>
                <a:rPr lang="en-GB" sz="180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user:~/apps/cinfony$ </a:t>
              </a:r>
              <a:r>
                <a:rPr lang="en-GB" sz="18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./myjython.sh</a:t>
              </a:r>
            </a:p>
            <a:p>
              <a:pPr lvl="1">
                <a:buNone/>
              </a:pPr>
              <a:r>
                <a:rPr lang="en-GB" sz="1800" dirty="0" err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Jython</a:t>
              </a:r>
              <a:r>
                <a:rPr lang="en-GB" sz="1800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 2.5.2 (Release_2_5_2:7206, Mar 2 2011)</a:t>
              </a:r>
            </a:p>
            <a:p>
              <a:pPr lvl="1">
                <a:buNone/>
              </a:pPr>
              <a:r>
                <a:rPr lang="en-GB" sz="1800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 </a:t>
              </a:r>
              <a:r>
                <a:rPr lang="en-GB" sz="18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from </a:t>
              </a:r>
              <a:r>
                <a:rPr lang="en-GB" sz="1800" b="1" dirty="0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cinfony</a:t>
              </a:r>
              <a:r>
                <a:rPr lang="en-GB" sz="18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 import </a:t>
              </a:r>
              <a:r>
                <a:rPr lang="en-GB" sz="1800" b="1" dirty="0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cdk</a:t>
              </a:r>
              <a:r>
                <a:rPr lang="en-GB" sz="18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, </a:t>
              </a:r>
              <a:r>
                <a:rPr lang="en-GB" sz="1800" b="1" dirty="0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indy</a:t>
              </a:r>
              <a:r>
                <a:rPr lang="en-GB" sz="18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, </a:t>
              </a:r>
              <a:r>
                <a:rPr lang="en-GB" sz="1800" b="1" dirty="0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opsin</a:t>
              </a:r>
              <a:r>
                <a:rPr lang="en-GB" sz="18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, </a:t>
              </a:r>
              <a:r>
                <a:rPr lang="en-GB" sz="1800" b="1" dirty="0" err="1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webel</a:t>
              </a:r>
              <a:endParaRPr lang="en-GB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lvl="1">
                <a:buNone/>
              </a:pPr>
              <a:r>
                <a:rPr lang="en-GB" sz="1800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&gt;&gt;&gt;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43110" y="4941168"/>
            <a:ext cx="392909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See API and “How to Use” at </a:t>
            </a:r>
            <a:r>
              <a:rPr lang="en-US" sz="2000" b="1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http://cinfony.googlecode.com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7704" y="1340768"/>
            <a:ext cx="52565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VirtualBox, Double click on MIOSS</a:t>
            </a:r>
          </a:p>
          <a:p>
            <a:pPr algn="ctr">
              <a:defRPr/>
            </a:pPr>
            <a:r>
              <a:rPr lang="en-US" sz="2000" kern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Applications/Accessories/Terminal</a:t>
            </a:r>
            <a:endParaRPr lang="en-US" sz="2000" b="1" kern="0" smtClean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mtClean="0">
                <a:latin typeface="Arial" charset="0"/>
              </a:rPr>
              <a:t>The importance of being interoperable</a:t>
            </a:r>
            <a:endParaRPr lang="en-GB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72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2800" dirty="0" smtClean="0">
                <a:solidFill>
                  <a:srgbClr val="FF0000"/>
                </a:solidFill>
              </a:rPr>
              <a:t>Good for users</a:t>
            </a:r>
          </a:p>
          <a:p>
            <a:pPr lvl="1">
              <a:defRPr/>
            </a:pPr>
            <a:r>
              <a:rPr lang="en-IE" sz="2400" dirty="0" smtClean="0"/>
              <a:t>Can take advantage of complementary features</a:t>
            </a:r>
            <a:endParaRPr lang="en-GB" sz="2400" dirty="0" smtClean="0"/>
          </a:p>
          <a:p>
            <a:pPr lvl="2">
              <a:defRPr/>
            </a:pPr>
            <a:r>
              <a:rPr lang="en-IE" sz="2000" dirty="0" smtClean="0"/>
              <a:t>CDK:</a:t>
            </a:r>
            <a:r>
              <a:rPr lang="en-IE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I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Gasteiger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charges, maximal common substructure, shape similarity with ultrafast shape descriptors, mass-spectrometry analysis</a:t>
            </a:r>
          </a:p>
          <a:p>
            <a:pPr lvl="2">
              <a:defRPr/>
            </a:pPr>
            <a:r>
              <a:rPr lang="en-IE" sz="2000" dirty="0" err="1" smtClean="0"/>
              <a:t>RDKit</a:t>
            </a:r>
            <a:r>
              <a:rPr lang="en-IE" sz="2000" dirty="0" smtClean="0"/>
              <a:t>:</a:t>
            </a:r>
            <a:r>
              <a:rPr lang="en-IE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RECAP fragmentation, calculation of R/S, atom pair fingerprints, shape similarity with volume overlap</a:t>
            </a:r>
          </a:p>
          <a:p>
            <a:pPr lvl="2">
              <a:defRPr/>
            </a:pPr>
            <a:r>
              <a:rPr lang="en-IE" sz="2000" dirty="0" err="1" smtClean="0"/>
              <a:t>OpenBabel</a:t>
            </a:r>
            <a:r>
              <a:rPr lang="en-IE" sz="2000" dirty="0" smtClean="0"/>
              <a:t>:</a:t>
            </a:r>
            <a:r>
              <a:rPr lang="en-IE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</a:t>
            </a:r>
            <a:r>
              <a:rPr lang="en-I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forcefields</a:t>
            </a:r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crystallography, large number of file formats, conformer searching, </a:t>
            </a:r>
            <a:r>
              <a:rPr lang="en-I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InChIKey</a:t>
            </a:r>
            <a:endParaRPr lang="en-I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mtClean="0">
                <a:latin typeface="Arial" charset="0"/>
              </a:rPr>
              <a:t>The importance of being interoperable</a:t>
            </a:r>
            <a:endParaRPr lang="en-GB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500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2800" smtClean="0">
                <a:solidFill>
                  <a:srgbClr val="FF0000"/>
                </a:solidFill>
              </a:rPr>
              <a:t>Good for users</a:t>
            </a:r>
          </a:p>
          <a:p>
            <a:pPr lvl="1">
              <a:defRPr/>
            </a:pPr>
            <a:r>
              <a:rPr lang="en-IE" sz="2400" smtClean="0"/>
              <a:t>Can take advantage of complementary features</a:t>
            </a:r>
            <a:endParaRPr lang="en-GB" sz="2400" smtClean="0"/>
          </a:p>
          <a:p>
            <a:pPr lvl="1">
              <a:defRPr/>
            </a:pPr>
            <a:r>
              <a:rPr lang="en-IE" sz="2400" smtClean="0"/>
              <a:t>Can choose between different implementations</a:t>
            </a:r>
          </a:p>
          <a:p>
            <a:pPr lvl="2">
              <a:defRPr/>
            </a:pPr>
            <a:r>
              <a:rPr lang="en-IE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Faster SMARTS searching, better 2D depiction, more accurate 3D structure generation</a:t>
            </a:r>
          </a:p>
          <a:p>
            <a:pPr lvl="1">
              <a:defRPr/>
            </a:pPr>
            <a:r>
              <a:rPr lang="en-IE" sz="2400" smtClean="0"/>
              <a:t>Avoid vendor lock-in</a:t>
            </a:r>
          </a:p>
          <a:p>
            <a:pPr>
              <a:defRPr/>
            </a:pPr>
            <a:r>
              <a:rPr lang="en-IE" sz="2800" smtClean="0">
                <a:solidFill>
                  <a:srgbClr val="FF0000"/>
                </a:solidFill>
              </a:rPr>
              <a:t>Good for developers</a:t>
            </a:r>
          </a:p>
          <a:p>
            <a:pPr lvl="1">
              <a:defRPr/>
            </a:pPr>
            <a:r>
              <a:rPr lang="en-IE" sz="2400" smtClean="0"/>
              <a:t>Less reinvention of wheel, more time to spend on development of complementary features</a:t>
            </a:r>
          </a:p>
          <a:p>
            <a:pPr lvl="1">
              <a:defRPr/>
            </a:pPr>
            <a:r>
              <a:rPr lang="en-IE" sz="2400" smtClean="0"/>
              <a:t>Avoid balkanisation of field</a:t>
            </a:r>
          </a:p>
          <a:p>
            <a:pPr lvl="1">
              <a:defRPr/>
            </a:pPr>
            <a:r>
              <a:rPr lang="en-IE" sz="2400" smtClean="0"/>
              <a:t>Bigger pool of users</a:t>
            </a:r>
          </a:p>
          <a:p>
            <a:pPr lvl="1">
              <a:defRPr/>
            </a:pPr>
            <a:endParaRPr lang="en-IE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181100"/>
            <a:ext cx="8515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i="1" smtClean="0">
                <a:latin typeface="Arial" pitchFamily="34" charset="0"/>
                <a:cs typeface="Arial" pitchFamily="34" charset="0"/>
              </a:rPr>
              <a:t>J. Chem. Inf. Model.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b="1" smtClean="0">
                <a:latin typeface="Arial" pitchFamily="34" charset="0"/>
                <a:cs typeface="Arial" pitchFamily="34" charset="0"/>
              </a:rPr>
              <a:t>2006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i="1" smtClean="0">
                <a:latin typeface="Arial" pitchFamily="34" charset="0"/>
                <a:cs typeface="Arial" pitchFamily="34" charset="0"/>
              </a:rPr>
              <a:t>46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, 991</a:t>
            </a:r>
            <a:endParaRPr lang="en-GB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smtClean="0">
                <a:latin typeface="Arial" pitchFamily="34" charset="0"/>
                <a:cs typeface="Arial" pitchFamily="34" charset="0"/>
              </a:rPr>
              <a:t>http://www.blueobelisk.org</a:t>
            </a:r>
            <a:endParaRPr lang="en-GB" sz="18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181100"/>
            <a:ext cx="8515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i="1" smtClean="0">
                <a:latin typeface="Arial" pitchFamily="34" charset="0"/>
                <a:cs typeface="Arial" pitchFamily="34" charset="0"/>
              </a:rPr>
              <a:t>J. Chem. Inf. Model.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b="1" smtClean="0">
                <a:latin typeface="Arial" pitchFamily="34" charset="0"/>
                <a:cs typeface="Arial" pitchFamily="34" charset="0"/>
              </a:rPr>
              <a:t>2006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IE" sz="1800" i="1" smtClean="0">
                <a:latin typeface="Arial" pitchFamily="34" charset="0"/>
                <a:cs typeface="Arial" pitchFamily="34" charset="0"/>
              </a:rPr>
              <a:t>46</a:t>
            </a:r>
            <a:r>
              <a:rPr lang="en-IE" sz="1800" smtClean="0">
                <a:latin typeface="Arial" pitchFamily="34" charset="0"/>
                <a:cs typeface="Arial" pitchFamily="34" charset="0"/>
              </a:rPr>
              <a:t>, 991</a:t>
            </a:r>
            <a:endParaRPr lang="en-GB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28652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smtClean="0">
                <a:latin typeface="Arial" pitchFamily="34" charset="0"/>
                <a:cs typeface="Arial" pitchFamily="34" charset="0"/>
              </a:rPr>
              <a:t>http://www.blueobelisk.org</a:t>
            </a:r>
            <a:endParaRPr lang="en-GB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Noel\Desktop\DSCF0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4" y="1214446"/>
            <a:ext cx="657226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604838"/>
          </a:xfrm>
        </p:spPr>
        <p:txBody>
          <a:bodyPr/>
          <a:lstStyle/>
          <a:p>
            <a:r>
              <a:rPr lang="en-IE" smtClean="0">
                <a:latin typeface="Arial" charset="0"/>
              </a:rPr>
              <a:t>Bringing it all together with Cinfony</a:t>
            </a:r>
            <a:endParaRPr lang="en-GB" smtClean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000108"/>
            <a:ext cx="7772400" cy="5643602"/>
          </a:xfrm>
        </p:spPr>
        <p:txBody>
          <a:bodyPr>
            <a:noAutofit/>
          </a:bodyPr>
          <a:lstStyle/>
          <a:p>
            <a:r>
              <a:rPr lang="en-IE" sz="2800" dirty="0" smtClean="0">
                <a:latin typeface="Arial" charset="0"/>
                <a:cs typeface="Arial" charset="0"/>
              </a:rPr>
              <a:t>Different </a:t>
            </a:r>
            <a:r>
              <a:rPr lang="en-IE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languages</a:t>
            </a:r>
          </a:p>
          <a:p>
            <a:pPr lvl="1"/>
            <a:r>
              <a:rPr lang="en-IE" sz="2400" dirty="0" smtClean="0">
                <a:latin typeface="Arial" charset="0"/>
                <a:cs typeface="Arial" charset="0"/>
              </a:rPr>
              <a:t>Java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(CDK, OPSIN),</a:t>
            </a:r>
            <a:r>
              <a:rPr lang="en-IE" sz="2400" dirty="0" smtClean="0">
                <a:latin typeface="Arial" charset="0"/>
                <a:cs typeface="Arial" charset="0"/>
              </a:rPr>
              <a:t> C++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(Open Babel, </a:t>
            </a:r>
            <a:r>
              <a:rPr lang="en-IE" sz="20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RDKit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Indigo)</a:t>
            </a:r>
            <a:endParaRPr lang="en-IE" sz="2400" dirty="0" smtClean="0">
              <a:latin typeface="Arial" charset="0"/>
              <a:cs typeface="Arial" charset="0"/>
            </a:endParaRPr>
          </a:p>
          <a:p>
            <a:pPr lvl="1"/>
            <a:r>
              <a:rPr lang="en-IE" sz="2400" dirty="0" smtClean="0">
                <a:latin typeface="Arial" charset="0"/>
                <a:cs typeface="Arial" charset="0"/>
              </a:rPr>
              <a:t>Use </a:t>
            </a:r>
            <a:r>
              <a:rPr lang="en-IE" sz="2400" b="1" dirty="0" smtClean="0">
                <a:latin typeface="Arial" charset="0"/>
                <a:cs typeface="Arial" charset="0"/>
              </a:rPr>
              <a:t>Python</a:t>
            </a:r>
            <a:r>
              <a:rPr lang="en-IE" sz="2400" dirty="0" smtClean="0">
                <a:latin typeface="Arial" charset="0"/>
                <a:cs typeface="Arial" charset="0"/>
              </a:rPr>
              <a:t>, a higher-level language that can bridge to both</a:t>
            </a:r>
          </a:p>
          <a:p>
            <a:r>
              <a:rPr lang="en-IE" sz="2800" dirty="0" smtClean="0">
                <a:latin typeface="Arial" charset="0"/>
                <a:cs typeface="Arial" charset="0"/>
              </a:rPr>
              <a:t>Different </a:t>
            </a:r>
            <a:r>
              <a:rPr lang="en-IE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APIs</a:t>
            </a:r>
          </a:p>
          <a:p>
            <a:pPr lvl="1"/>
            <a:r>
              <a:rPr lang="en-IE" sz="2400" dirty="0" smtClean="0">
                <a:latin typeface="Arial" charset="0"/>
                <a:cs typeface="Arial" charset="0"/>
              </a:rPr>
              <a:t>Each toolkit uses different commands to carry out the same tasks</a:t>
            </a:r>
          </a:p>
          <a:p>
            <a:pPr lvl="1"/>
            <a:r>
              <a:rPr lang="en-IE" sz="2400" dirty="0" smtClean="0">
                <a:latin typeface="Arial" charset="0"/>
                <a:cs typeface="Arial" charset="0"/>
              </a:rPr>
              <a:t>Implement a </a:t>
            </a:r>
            <a:r>
              <a:rPr lang="en-IE" sz="2400" b="1" dirty="0" smtClean="0">
                <a:latin typeface="Arial" charset="0"/>
                <a:cs typeface="Arial" charset="0"/>
              </a:rPr>
              <a:t>common API</a:t>
            </a:r>
          </a:p>
          <a:p>
            <a:r>
              <a:rPr lang="en-IE" sz="2800" dirty="0" smtClean="0">
                <a:latin typeface="Arial" charset="0"/>
                <a:cs typeface="Arial" charset="0"/>
              </a:rPr>
              <a:t>Different </a:t>
            </a:r>
            <a:r>
              <a:rPr lang="en-IE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chemical models</a:t>
            </a:r>
          </a:p>
          <a:p>
            <a:pPr lvl="1"/>
            <a:r>
              <a:rPr lang="en-IE" sz="2400" dirty="0" smtClean="0">
                <a:latin typeface="Arial" charset="0"/>
                <a:cs typeface="Arial" charset="0"/>
              </a:rPr>
              <a:t>Different internal representation of a molecule</a:t>
            </a:r>
          </a:p>
          <a:p>
            <a:pPr lvl="1"/>
            <a:r>
              <a:rPr lang="en-IE" sz="2400" dirty="0" smtClean="0">
                <a:latin typeface="Arial" charset="0"/>
                <a:cs typeface="Arial" charset="0"/>
              </a:rPr>
              <a:t>Use existing method for storage and transfer of chemical information: chemical file formats</a:t>
            </a:r>
          </a:p>
          <a:p>
            <a:pPr lvl="2"/>
            <a:r>
              <a:rPr lang="en-IE" sz="2000" b="1" dirty="0" smtClean="0">
                <a:latin typeface="Arial" charset="0"/>
                <a:cs typeface="Arial" charset="0"/>
              </a:rPr>
              <a:t>MDL mol </a:t>
            </a:r>
            <a:r>
              <a:rPr lang="en-IE" sz="2000" dirty="0" smtClean="0">
                <a:latin typeface="Arial" charset="0"/>
                <a:cs typeface="Arial" charset="0"/>
              </a:rPr>
              <a:t>file for 2D and 3D, </a:t>
            </a:r>
            <a:r>
              <a:rPr lang="en-IE" sz="2000" b="1" dirty="0" smtClean="0">
                <a:latin typeface="Arial" charset="0"/>
                <a:cs typeface="Arial" charset="0"/>
              </a:rPr>
              <a:t>SMILES</a:t>
            </a:r>
            <a:r>
              <a:rPr lang="en-IE" sz="2000" dirty="0" smtClean="0">
                <a:latin typeface="Arial" charset="0"/>
                <a:cs typeface="Arial" charset="0"/>
              </a:rPr>
              <a:t> for 0D</a:t>
            </a:r>
            <a:endParaRPr lang="en-IE" dirty="0" smtClean="0">
              <a:latin typeface="Arial" charset="0"/>
              <a:cs typeface="Arial" charset="0"/>
            </a:endParaRPr>
          </a:p>
        </p:txBody>
      </p:sp>
      <p:pic>
        <p:nvPicPr>
          <p:cNvPr id="8196" name="Picture 4" descr="C:\Documents and Settings\Noel\Desktop\cinfon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928802"/>
            <a:ext cx="421660" cy="5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Noel\Desktop\cinfon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3929066"/>
            <a:ext cx="421660" cy="5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Documents and Settings\Noel\Desktop\cinfony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5429264"/>
            <a:ext cx="421660" cy="5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C:\Tools\cinfony\repo\toolk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3228670"/>
          </a:xfrm>
          <a:prstGeom prst="rect">
            <a:avLst/>
          </a:prstGeom>
          <a:noFill/>
        </p:spPr>
      </p:pic>
      <p:pic>
        <p:nvPicPr>
          <p:cNvPr id="1028" name="Picture 4" descr="C:\Tools\cinfony\repo\mis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2880320" cy="25796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02508" y="908720"/>
            <a:ext cx="2000264" cy="7200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1475657" y="1844824"/>
            <a:ext cx="1944215" cy="7851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1331640" y="1844824"/>
            <a:ext cx="1071570" cy="5715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5652120" y="908720"/>
            <a:ext cx="1071570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652120" y="1700808"/>
            <a:ext cx="714380" cy="478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5724128" y="2239344"/>
            <a:ext cx="347666" cy="109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7629387" y="1844824"/>
            <a:ext cx="129614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7308304" y="1916833"/>
            <a:ext cx="1071570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7487817" y="1700808"/>
            <a:ext cx="1116631" cy="94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596336" y="1556792"/>
            <a:ext cx="1116631" cy="720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ounded Rectangle 24"/>
          <p:cNvSpPr/>
          <p:nvPr/>
        </p:nvSpPr>
        <p:spPr>
          <a:xfrm>
            <a:off x="3275856" y="3933056"/>
            <a:ext cx="3168352" cy="2736304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/>
          <p:cNvSpPr/>
          <p:nvPr/>
        </p:nvSpPr>
        <p:spPr>
          <a:xfrm>
            <a:off x="1691680" y="1700808"/>
            <a:ext cx="1728192" cy="771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12295</TotalTime>
  <Words>1399</Words>
  <Application>Microsoft Office PowerPoint</Application>
  <PresentationFormat>On-screen Show (4:3)</PresentationFormat>
  <Paragraphs>284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Bringing cheminformatics toolkits into tune</vt:lpstr>
      <vt:lpstr>Toolkits, toolkits and more toolkits</vt:lpstr>
      <vt:lpstr>Toolkits, toolkits and more toolkits</vt:lpstr>
      <vt:lpstr>The importance of being interoperable</vt:lpstr>
      <vt:lpstr>The importance of being interoperable</vt:lpstr>
      <vt:lpstr>Slide 6</vt:lpstr>
      <vt:lpstr>Slide 7</vt:lpstr>
      <vt:lpstr>Bringing it all together with Cinfony</vt:lpstr>
      <vt:lpstr>Slide 9</vt:lpstr>
      <vt:lpstr>Slide 10</vt:lpstr>
      <vt:lpstr>Slide 11</vt:lpstr>
      <vt:lpstr>Slide 12</vt:lpstr>
      <vt:lpstr>One API to rule them all</vt:lpstr>
      <vt:lpstr>Design of Cinfony API</vt:lpstr>
      <vt:lpstr>cinfony.toolkit</vt:lpstr>
      <vt:lpstr>cinfony.toolkit.Molecule</vt:lpstr>
      <vt:lpstr>Slide 17</vt:lpstr>
      <vt:lpstr>Combining toolkits</vt:lpstr>
      <vt:lpstr>Comparing toolkits</vt:lpstr>
      <vt:lpstr>Slide 20</vt:lpstr>
      <vt:lpstr>Webel - Chemistry for Web 2.0</vt:lpstr>
      <vt:lpstr>Webel - Chemistry for Web 2.0</vt:lpstr>
      <vt:lpstr>Cheminformatics in the browser</vt:lpstr>
      <vt:lpstr>makes it easy to...</vt:lpstr>
      <vt:lpstr>Food for thought</vt:lpstr>
      <vt:lpstr>Bringing cheminformatics toolkits into tune</vt:lpstr>
      <vt:lpstr>Slide 27</vt:lpstr>
      <vt:lpstr>Cheminformatics in the browser</vt:lpstr>
      <vt:lpstr>Performance</vt:lpstr>
      <vt:lpstr>import this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Noel O'Boyle</cp:lastModifiedBy>
  <cp:revision>387</cp:revision>
  <dcterms:created xsi:type="dcterms:W3CDTF">1601-01-01T00:00:00Z</dcterms:created>
  <dcterms:modified xsi:type="dcterms:W3CDTF">2011-05-10T11:01:38Z</dcterms:modified>
</cp:coreProperties>
</file>