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8"/>
  </p:notesMasterIdLst>
  <p:handoutMasterIdLst>
    <p:handoutMasterId r:id="rId9"/>
  </p:handoutMasterIdLst>
  <p:sldIdLst>
    <p:sldId id="256" r:id="rId2"/>
    <p:sldId id="330" r:id="rId3"/>
    <p:sldId id="331" r:id="rId4"/>
    <p:sldId id="332" r:id="rId5"/>
    <p:sldId id="333" r:id="rId6"/>
    <p:sldId id="329" r:id="rId7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FF00"/>
    <a:srgbClr val="FFFF00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69C7853C-536D-4A76-A0AE-DD22124D55A5}" styleName="Themed Style 1 - Acc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72833802-FEF1-4C79-8D5D-14CF1EAF98D9}" styleName="Light Style 2 - Acc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15620"/>
    <p:restoredTop sz="94660"/>
  </p:normalViewPr>
  <p:slideViewPr>
    <p:cSldViewPr>
      <p:cViewPr>
        <p:scale>
          <a:sx n="77" d="100"/>
          <a:sy n="77" d="100"/>
        </p:scale>
        <p:origin x="-504" y="-29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69" d="100"/>
          <a:sy n="69" d="100"/>
        </p:scale>
        <p:origin x="-2778" y="-108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144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144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144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fld id="{AA10178B-E359-4029-B738-87C2325AEFF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710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638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710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dirty="0" smtClean="0"/>
              <a:t>Click to edit Master text styles</a:t>
            </a:r>
          </a:p>
          <a:p>
            <a:pPr lvl="1"/>
            <a:r>
              <a:rPr lang="en-US" noProof="0" dirty="0" smtClean="0"/>
              <a:t>Second level</a:t>
            </a:r>
          </a:p>
          <a:p>
            <a:pPr lvl="2"/>
            <a:r>
              <a:rPr lang="en-US" noProof="0" dirty="0" smtClean="0"/>
              <a:t>Third level</a:t>
            </a:r>
          </a:p>
          <a:p>
            <a:pPr lvl="3"/>
            <a:r>
              <a:rPr lang="en-US" noProof="0" dirty="0" smtClean="0"/>
              <a:t>Fourth level</a:t>
            </a:r>
          </a:p>
          <a:p>
            <a:pPr lvl="4"/>
            <a:r>
              <a:rPr lang="en-US" noProof="0" dirty="0" smtClean="0"/>
              <a:t>Fifth level</a:t>
            </a:r>
          </a:p>
        </p:txBody>
      </p:sp>
      <p:sp>
        <p:nvSpPr>
          <p:cNvPr id="4711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711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fld id="{69C2F7C2-CE42-4784-9FD3-B518FC6DD80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Arial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Arial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Arial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Arial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I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9C2F7C2-CE42-4784-9FD3-B518FC6DD80A}" type="slidenum">
              <a:rPr lang="en-US" smtClean="0"/>
              <a:pPr>
                <a:defRPr/>
              </a:pPr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I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9C2F7C2-CE42-4784-9FD3-B518FC6DD80A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BABA998-BE64-4F8D-B330-FF60BC23740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0E2D08D-888A-400F-937C-5D7AF58FF5A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94C51D6-E41C-4A70-BD0C-A846CC5F55A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685800" y="609600"/>
            <a:ext cx="7772400" cy="5486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DA54722-C9C9-46FE-AE2F-4EE0321B1DF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6C6D731-DCFF-41E9-85D7-A90AE3E20DC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9812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41148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F5AA603-14AA-4AF6-BFDD-A6F18305476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 userDrawn="1"/>
        </p:nvCxnSpPr>
        <p:spPr>
          <a:xfrm>
            <a:off x="428625" y="6715125"/>
            <a:ext cx="8286750" cy="0"/>
          </a:xfrm>
          <a:prstGeom prst="line">
            <a:avLst/>
          </a:prstGeom>
          <a:ln>
            <a:prstDash val="dash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 userDrawn="1"/>
        </p:nvCxnSpPr>
        <p:spPr>
          <a:xfrm>
            <a:off x="428625" y="928688"/>
            <a:ext cx="8286750" cy="0"/>
          </a:xfrm>
          <a:prstGeom prst="line">
            <a:avLst/>
          </a:prstGeom>
          <a:ln>
            <a:prstDash val="dash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23848"/>
            <a:ext cx="7772400" cy="604822"/>
          </a:xfrm>
        </p:spPr>
        <p:txBody>
          <a:bodyPr/>
          <a:lstStyle>
            <a:lvl1pPr>
              <a:defRPr sz="3200" baseline="0">
                <a:latin typeface="Arial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142984"/>
            <a:ext cx="7772400" cy="4953016"/>
          </a:xfrm>
        </p:spPr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  <a:lvl2pPr>
              <a:defRPr>
                <a:latin typeface="Arial" pitchFamily="34" charset="0"/>
                <a:cs typeface="Arial" pitchFamily="34" charset="0"/>
              </a:defRPr>
            </a:lvl2pPr>
            <a:lvl3pPr>
              <a:defRPr>
                <a:latin typeface="Arial" pitchFamily="34" charset="0"/>
                <a:cs typeface="Arial" pitchFamily="34" charset="0"/>
              </a:defRPr>
            </a:lvl3pPr>
            <a:lvl4pPr>
              <a:defRPr>
                <a:latin typeface="Arial" pitchFamily="34" charset="0"/>
                <a:cs typeface="Arial" pitchFamily="34" charset="0"/>
              </a:defRPr>
            </a:lvl4pPr>
            <a:lvl5pPr>
              <a:defRPr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F1490C-4CD3-404C-8BF2-4029B189E0C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675F63A-559E-424C-8B74-261CED4BE9B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F6AD39C-E44D-4575-9D85-5A0376A8CA3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925D22A-EC28-4245-9F11-DA80305B648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F1B9C20-0644-47B0-B0CD-A9216805677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6100317-7BD9-46C0-9FB8-26C9F434069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C43C451-E83C-483C-B347-B9224330246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A55E48C-6DDF-4D32-891E-3C16E5CA5A2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443663" y="6237288"/>
            <a:ext cx="1905000" cy="4572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b="1">
                <a:latin typeface="Arial" pitchFamily="34" charset="0"/>
              </a:defRPr>
            </a:lvl1pPr>
          </a:lstStyle>
          <a:p>
            <a:pPr>
              <a:defRPr/>
            </a:pPr>
            <a:fld id="{83936D4D-C1E3-41E7-8CA0-010754CE714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9" r:id="rId1"/>
    <p:sldLayoutId id="2147483752" r:id="rId2"/>
    <p:sldLayoutId id="2147483740" r:id="rId3"/>
    <p:sldLayoutId id="2147483741" r:id="rId4"/>
    <p:sldLayoutId id="2147483742" r:id="rId5"/>
    <p:sldLayoutId id="2147483743" r:id="rId6"/>
    <p:sldLayoutId id="2147483744" r:id="rId7"/>
    <p:sldLayoutId id="2147483745" r:id="rId8"/>
    <p:sldLayoutId id="2147483746" r:id="rId9"/>
    <p:sldLayoutId id="2147483747" r:id="rId10"/>
    <p:sldLayoutId id="2147483748" r:id="rId11"/>
    <p:sldLayoutId id="2147483749" r:id="rId12"/>
    <p:sldLayoutId id="2147483750" r:id="rId13"/>
    <p:sldLayoutId id="2147483751" r:id="rId14"/>
  </p:sldLayoutIdLst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7" grpId="0" build="p">
        <p:tmplLst>
          <p:tmpl lvl="1">
            <p:tnLst>
              <p:par>
                <p:cTn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  <p:tmpl lvl="2">
            <p:tnLst>
              <p:par>
                <p:cTn presetID="1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  <p:tmpl lvl="3">
            <p:tnLst>
              <p:par>
                <p:cTn presetID="1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  <p:tmpl lvl="4">
            <p:tnLst>
              <p:par>
                <p:cTn presetID="1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  <p:tmpl lvl="5">
            <p:tnLst>
              <p:par>
                <p:cTn presetID="1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</p:tmplLst>
      </p:bldP>
    </p:bld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Arial" pitchFamily="34" charset="0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Arial" pitchFamily="34" charset="0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Arial" pitchFamily="34" charset="0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Arial" pitchFamily="34" charset="0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pitchFamily="34" charset="0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jpe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39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88224" y="2204864"/>
            <a:ext cx="2072704" cy="13259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Rounded Rectangle 8"/>
          <p:cNvSpPr/>
          <p:nvPr/>
        </p:nvSpPr>
        <p:spPr>
          <a:xfrm>
            <a:off x="251520" y="260648"/>
            <a:ext cx="8643998" cy="1857388"/>
          </a:xfrm>
          <a:prstGeom prst="round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259632" y="474962"/>
            <a:ext cx="6577964" cy="1470025"/>
          </a:xfrm>
        </p:spPr>
        <p:txBody>
          <a:bodyPr/>
          <a:lstStyle/>
          <a:p>
            <a:r>
              <a:rPr lang="en-IE" sz="2400" b="1" dirty="0" smtClean="0"/>
              <a:t>Building bridges for chemical </a:t>
            </a:r>
            <a:r>
              <a:rPr lang="en-IE" sz="2400" b="1" dirty="0" smtClean="0"/>
              <a:t>information</a:t>
            </a:r>
            <a:r>
              <a:rPr lang="en-IE" sz="2800" b="1" dirty="0" smtClean="0"/>
              <a:t/>
            </a:r>
            <a:br>
              <a:rPr lang="en-IE" sz="2800" b="1" dirty="0" smtClean="0"/>
            </a:br>
            <a:r>
              <a:rPr lang="en-IE" sz="2800" b="1" dirty="0" smtClean="0">
                <a:solidFill>
                  <a:schemeClr val="accent6"/>
                </a:solidFill>
              </a:rPr>
              <a:t>Interoperability </a:t>
            </a:r>
            <a:r>
              <a:rPr lang="en-IE" sz="2800" b="1" dirty="0" smtClean="0">
                <a:solidFill>
                  <a:schemeClr val="accent6"/>
                </a:solidFill>
              </a:rPr>
              <a:t>and the Blue Obelisk</a:t>
            </a:r>
            <a:endParaRPr lang="en-IE" sz="2800" dirty="0">
              <a:solidFill>
                <a:schemeClr val="accent6"/>
              </a:solidFill>
            </a:endParaRPr>
          </a:p>
        </p:txBody>
      </p:sp>
      <p:sp>
        <p:nvSpPr>
          <p:cNvPr id="7" name="Rectangle 2"/>
          <p:cNvSpPr txBox="1">
            <a:spLocks noChangeArrowheads="1"/>
          </p:cNvSpPr>
          <p:nvPr/>
        </p:nvSpPr>
        <p:spPr bwMode="auto">
          <a:xfrm>
            <a:off x="2339752" y="2283718"/>
            <a:ext cx="4104456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>
              <a:defRPr/>
            </a:pPr>
            <a:r>
              <a:rPr lang="en-GB" sz="2200" u="sng" kern="0" dirty="0">
                <a:solidFill>
                  <a:schemeClr val="tx2"/>
                </a:solidFill>
                <a:latin typeface="Arial" charset="0"/>
                <a:ea typeface="+mj-ea"/>
                <a:cs typeface="+mj-cs"/>
              </a:rPr>
              <a:t>Noel M. </a:t>
            </a:r>
            <a:r>
              <a:rPr lang="en-GB" sz="2200" u="sng" kern="0" dirty="0" smtClean="0">
                <a:solidFill>
                  <a:schemeClr val="tx2"/>
                </a:solidFill>
                <a:latin typeface="Arial" charset="0"/>
                <a:ea typeface="+mj-ea"/>
                <a:cs typeface="+mj-cs"/>
              </a:rPr>
              <a:t>O’Boyle</a:t>
            </a:r>
            <a:r>
              <a:rPr lang="en-GB" sz="2200" kern="0" dirty="0" smtClean="0">
                <a:solidFill>
                  <a:schemeClr val="tx2"/>
                </a:solidFill>
                <a:latin typeface="Arial" charset="0"/>
                <a:ea typeface="+mj-ea"/>
                <a:cs typeface="+mj-cs"/>
              </a:rPr>
              <a:t>, et a lot of al</a:t>
            </a:r>
            <a:endParaRPr lang="en-US" sz="2200" kern="0" baseline="30000" dirty="0">
              <a:solidFill>
                <a:schemeClr val="tx2"/>
              </a:solidFill>
              <a:latin typeface="Arial" charset="0"/>
              <a:ea typeface="+mj-ea"/>
              <a:cs typeface="+mj-cs"/>
            </a:endParaRPr>
          </a:p>
        </p:txBody>
      </p:sp>
      <p:pic>
        <p:nvPicPr>
          <p:cNvPr id="2" name="Picture 2" descr="C:\Users\Noel\Desktop\UCCLogocolour [Converted]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11560" y="2547261"/>
            <a:ext cx="1368152" cy="449691"/>
          </a:xfrm>
          <a:prstGeom prst="rect">
            <a:avLst/>
          </a:prstGeom>
          <a:noFill/>
        </p:spPr>
      </p:pic>
      <p:pic>
        <p:nvPicPr>
          <p:cNvPr id="10" name="Picture 43" descr="C:\Users\Noel\Desktop\tmp\blueobelisklogo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39552" y="454442"/>
            <a:ext cx="622300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43" descr="C:\Users\Noel\Desktop\tmp\blueobelisklogo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054156" y="454442"/>
            <a:ext cx="622300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Subtitle 11"/>
          <p:cNvSpPr>
            <a:spLocks noGrp="1"/>
          </p:cNvSpPr>
          <p:nvPr>
            <p:ph type="subTitle" idx="1"/>
          </p:nvPr>
        </p:nvSpPr>
        <p:spPr>
          <a:xfrm>
            <a:off x="611560" y="3476600"/>
            <a:ext cx="5688632" cy="1752600"/>
          </a:xfrm>
        </p:spPr>
        <p:txBody>
          <a:bodyPr/>
          <a:lstStyle/>
          <a:p>
            <a:r>
              <a:rPr lang="en-IE" sz="2400" dirty="0" smtClean="0"/>
              <a:t>The Blue Obelisk is a group of people and projects with an interest in </a:t>
            </a:r>
            <a:r>
              <a:rPr lang="en-IE" sz="2400" b="1" dirty="0" smtClean="0">
                <a:solidFill>
                  <a:srgbClr val="FF0000"/>
                </a:solidFill>
              </a:rPr>
              <a:t>Open Data</a:t>
            </a:r>
            <a:r>
              <a:rPr lang="en-IE" sz="2400" dirty="0" smtClean="0"/>
              <a:t>, </a:t>
            </a:r>
            <a:r>
              <a:rPr lang="en-IE" sz="2400" b="1" dirty="0" smtClean="0">
                <a:solidFill>
                  <a:srgbClr val="FF0000"/>
                </a:solidFill>
              </a:rPr>
              <a:t>Open Standards </a:t>
            </a:r>
            <a:r>
              <a:rPr lang="en-IE" sz="2400" dirty="0" smtClean="0"/>
              <a:t>and/or </a:t>
            </a:r>
            <a:r>
              <a:rPr lang="en-IE" sz="2400" b="1" dirty="0" smtClean="0">
                <a:solidFill>
                  <a:srgbClr val="FF0000"/>
                </a:solidFill>
              </a:rPr>
              <a:t>Open Source </a:t>
            </a:r>
            <a:r>
              <a:rPr lang="en-IE" sz="2400" dirty="0" smtClean="0"/>
              <a:t>in chemistry</a:t>
            </a:r>
            <a:endParaRPr lang="en-IE" sz="2400" dirty="0"/>
          </a:p>
        </p:txBody>
      </p:sp>
      <p:pic>
        <p:nvPicPr>
          <p:cNvPr id="17" name="Picture 2" descr="C:\Users\Noel\Desktop\DSCF0436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660232" y="3501008"/>
            <a:ext cx="1891333" cy="1418500"/>
          </a:xfrm>
          <a:prstGeom prst="rect">
            <a:avLst/>
          </a:prstGeom>
          <a:noFill/>
        </p:spPr>
      </p:pic>
      <p:pic>
        <p:nvPicPr>
          <p:cNvPr id="7169" name="Picture 1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660232" y="5013176"/>
            <a:ext cx="1917237" cy="14379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1" name="Group 20"/>
          <p:cNvGrpSpPr/>
          <p:nvPr/>
        </p:nvGrpSpPr>
        <p:grpSpPr>
          <a:xfrm>
            <a:off x="1907704" y="5517232"/>
            <a:ext cx="3024336" cy="792088"/>
            <a:chOff x="683568" y="5445224"/>
            <a:chExt cx="3024336" cy="792088"/>
          </a:xfrm>
        </p:grpSpPr>
        <p:sp>
          <p:nvSpPr>
            <p:cNvPr id="16" name="Rounded Rectangle 15"/>
            <p:cNvSpPr/>
            <p:nvPr/>
          </p:nvSpPr>
          <p:spPr>
            <a:xfrm>
              <a:off x="683568" y="5589240"/>
              <a:ext cx="3024336" cy="576064"/>
            </a:xfrm>
            <a:prstGeom prst="roundRect">
              <a:avLst/>
            </a:prstGeom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8" name="Rectangle 2"/>
            <p:cNvSpPr txBox="1">
              <a:spLocks noChangeArrowheads="1"/>
            </p:cNvSpPr>
            <p:nvPr/>
          </p:nvSpPr>
          <p:spPr bwMode="auto">
            <a:xfrm>
              <a:off x="755576" y="5445224"/>
              <a:ext cx="2880320" cy="7920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DE" sz="2000" b="1" i="1" u="none" strike="noStrike" kern="0" cap="none" spc="0" normalizeH="0" baseline="0" noProof="0" dirty="0" smtClean="0">
                  <a:ln>
                    <a:noFill/>
                  </a:ln>
                  <a:solidFill>
                    <a:schemeClr val="tx2"/>
                  </a:solidFill>
                  <a:effectLst/>
                  <a:uLnTx/>
                  <a:uFillTx/>
                  <a:latin typeface="Arial" pitchFamily="34" charset="0"/>
                  <a:ea typeface="+mj-ea"/>
                  <a:cs typeface="+mj-cs"/>
                </a:rPr>
                <a:t>http://blueobelisk.org </a:t>
              </a:r>
              <a:endPara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charset="0"/>
                <a:ea typeface="+mj-ea"/>
                <a:cs typeface="+mj-cs"/>
              </a:endParaRPr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116632"/>
            <a:ext cx="8424936" cy="740030"/>
          </a:xfrm>
        </p:spPr>
        <p:txBody>
          <a:bodyPr/>
          <a:lstStyle/>
          <a:p>
            <a:r>
              <a:rPr lang="en-IE" sz="2800" b="1" dirty="0" smtClean="0">
                <a:solidFill>
                  <a:srgbClr val="FF0000"/>
                </a:solidFill>
              </a:rPr>
              <a:t>Open Babel</a:t>
            </a:r>
            <a:br>
              <a:rPr lang="en-IE" sz="2800" b="1" dirty="0" smtClean="0">
                <a:solidFill>
                  <a:srgbClr val="FF0000"/>
                </a:solidFill>
              </a:rPr>
            </a:br>
            <a:r>
              <a:rPr lang="en-IE" sz="2800" dirty="0" smtClean="0"/>
              <a:t>Interoperability of chemical file formats</a:t>
            </a:r>
            <a:endParaRPr lang="en-IE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IE" sz="2800" dirty="0" smtClean="0"/>
              <a:t>Support for </a:t>
            </a:r>
            <a:r>
              <a:rPr lang="en-IE" sz="2800" dirty="0" err="1" smtClean="0"/>
              <a:t>interconversion</a:t>
            </a:r>
            <a:r>
              <a:rPr lang="en-IE" sz="2800" dirty="0" smtClean="0"/>
              <a:t> of 111 chemical file formats</a:t>
            </a:r>
          </a:p>
          <a:p>
            <a:pPr lvl="1"/>
            <a:r>
              <a:rPr lang="en-IE" sz="2400" dirty="0" smtClean="0"/>
              <a:t>Can read 82 formats</a:t>
            </a:r>
          </a:p>
          <a:p>
            <a:pPr lvl="1"/>
            <a:r>
              <a:rPr lang="en-IE" sz="2400" dirty="0" smtClean="0"/>
              <a:t>Can write 85 formats</a:t>
            </a:r>
          </a:p>
          <a:p>
            <a:endParaRPr lang="en-IE" sz="2000" dirty="0" smtClean="0">
              <a:latin typeface="Courier New" pitchFamily="49" charset="0"/>
              <a:cs typeface="Courier New" pitchFamily="49" charset="0"/>
            </a:endParaRPr>
          </a:p>
          <a:p>
            <a:endParaRPr lang="en-IE" sz="2000" dirty="0" smtClean="0">
              <a:latin typeface="Courier New" pitchFamily="49" charset="0"/>
              <a:cs typeface="Courier New" pitchFamily="49" charset="0"/>
            </a:endParaRPr>
          </a:p>
          <a:p>
            <a:endParaRPr lang="en-IE" dirty="0"/>
          </a:p>
        </p:txBody>
      </p:sp>
      <p:pic>
        <p:nvPicPr>
          <p:cNvPr id="24579" name="Picture 3" descr="C:\Users\Noel\Desktop\tmp\babel130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28184" y="1628800"/>
            <a:ext cx="1660829" cy="1584176"/>
          </a:xfrm>
          <a:prstGeom prst="rect">
            <a:avLst/>
          </a:prstGeom>
          <a:noFill/>
        </p:spPr>
      </p:pic>
      <p:pic>
        <p:nvPicPr>
          <p:cNvPr id="24581" name="Picture 5"/>
          <p:cNvPicPr>
            <a:picLocks noChangeAspect="1" noChangeArrowheads="1"/>
          </p:cNvPicPr>
          <p:nvPr/>
        </p:nvPicPr>
        <p:blipFill>
          <a:blip r:embed="rId3" cstate="print"/>
          <a:srcRect b="33331"/>
          <a:stretch>
            <a:fillRect/>
          </a:stretch>
        </p:blipFill>
        <p:spPr bwMode="auto">
          <a:xfrm>
            <a:off x="415677" y="3212976"/>
            <a:ext cx="8332787" cy="36450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528" y="44624"/>
            <a:ext cx="8568952" cy="917528"/>
          </a:xfrm>
        </p:spPr>
        <p:txBody>
          <a:bodyPr/>
          <a:lstStyle/>
          <a:p>
            <a:r>
              <a:rPr lang="en-IE" sz="2800" b="1" dirty="0" smtClean="0">
                <a:solidFill>
                  <a:srgbClr val="FF0000"/>
                </a:solidFill>
              </a:rPr>
              <a:t>Chemical </a:t>
            </a:r>
            <a:r>
              <a:rPr lang="en-IE" sz="2800" b="1" dirty="0" err="1" smtClean="0">
                <a:solidFill>
                  <a:srgbClr val="FF0000"/>
                </a:solidFill>
              </a:rPr>
              <a:t>Markup</a:t>
            </a:r>
            <a:r>
              <a:rPr lang="en-IE" sz="2800" b="1" dirty="0" smtClean="0">
                <a:solidFill>
                  <a:srgbClr val="FF0000"/>
                </a:solidFill>
              </a:rPr>
              <a:t> Language</a:t>
            </a:r>
            <a:r>
              <a:rPr lang="en-IE" sz="2800" dirty="0" smtClean="0">
                <a:solidFill>
                  <a:srgbClr val="FF0000"/>
                </a:solidFill>
              </a:rPr>
              <a:t/>
            </a:r>
            <a:br>
              <a:rPr lang="en-IE" sz="2800" dirty="0" smtClean="0">
                <a:solidFill>
                  <a:srgbClr val="FF0000"/>
                </a:solidFill>
              </a:rPr>
            </a:br>
            <a:r>
              <a:rPr lang="en-IE" sz="2800" dirty="0" smtClean="0"/>
              <a:t>Exchange of chemical information</a:t>
            </a:r>
            <a:endParaRPr lang="en-IE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IE" sz="2400" dirty="0" smtClean="0"/>
              <a:t>File format designed for exchange and storage of chemical information</a:t>
            </a:r>
          </a:p>
          <a:p>
            <a:r>
              <a:rPr lang="en-IE" sz="2400" dirty="0" smtClean="0"/>
              <a:t>It is XML</a:t>
            </a:r>
          </a:p>
          <a:p>
            <a:pPr lvl="1"/>
            <a:r>
              <a:rPr lang="en-IE" sz="2000" dirty="0" smtClean="0"/>
              <a:t>Extensible – can store application-specific information</a:t>
            </a:r>
          </a:p>
          <a:p>
            <a:pPr lvl="1"/>
            <a:r>
              <a:rPr lang="en-IE" sz="2000" dirty="0" smtClean="0"/>
              <a:t>No need to write a parser</a:t>
            </a:r>
          </a:p>
          <a:p>
            <a:pPr lvl="1"/>
            <a:endParaRPr lang="en-IE" sz="2000" dirty="0" smtClean="0"/>
          </a:p>
        </p:txBody>
      </p:sp>
      <p:pic>
        <p:nvPicPr>
          <p:cNvPr id="25606" name="Picture 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9550" y="3391619"/>
            <a:ext cx="8723313" cy="3133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08912" cy="740030"/>
          </a:xfrm>
        </p:spPr>
        <p:txBody>
          <a:bodyPr/>
          <a:lstStyle/>
          <a:p>
            <a:r>
              <a:rPr lang="en-IE" sz="2800" b="1" dirty="0" err="1" smtClean="0">
                <a:solidFill>
                  <a:srgbClr val="FF0000"/>
                </a:solidFill>
              </a:rPr>
              <a:t>Cinfony</a:t>
            </a:r>
            <a:r>
              <a:rPr lang="en-IE" sz="2800" dirty="0" smtClean="0"/>
              <a:t/>
            </a:r>
            <a:br>
              <a:rPr lang="en-IE" sz="2800" dirty="0" smtClean="0"/>
            </a:br>
            <a:r>
              <a:rPr lang="en-IE" sz="2800" dirty="0" smtClean="0"/>
              <a:t>Interoperability of </a:t>
            </a:r>
            <a:r>
              <a:rPr lang="en-IE" sz="2800" dirty="0" err="1" smtClean="0"/>
              <a:t>cheminformatics</a:t>
            </a:r>
            <a:r>
              <a:rPr lang="en-IE" sz="2800" dirty="0" smtClean="0"/>
              <a:t> toolkits</a:t>
            </a:r>
            <a:endParaRPr lang="en-IE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4077072"/>
            <a:ext cx="7772400" cy="2018928"/>
          </a:xfrm>
        </p:spPr>
        <p:txBody>
          <a:bodyPr/>
          <a:lstStyle/>
          <a:p>
            <a:r>
              <a:rPr lang="en-IE" sz="2400" dirty="0" smtClean="0"/>
              <a:t>Makes it easy to access different toolkits</a:t>
            </a:r>
          </a:p>
          <a:p>
            <a:pPr lvl="1"/>
            <a:r>
              <a:rPr lang="en-IE" sz="2000" dirty="0" smtClean="0"/>
              <a:t>Complementary features, different implementations of same features (e.g. 2D drawing)</a:t>
            </a:r>
          </a:p>
          <a:p>
            <a:r>
              <a:rPr lang="en-IE" sz="2400" dirty="0" smtClean="0"/>
              <a:t>Avoid vendor lock-in, balkanisation of field</a:t>
            </a:r>
          </a:p>
          <a:p>
            <a:r>
              <a:rPr lang="en-IE" sz="2400" dirty="0" smtClean="0"/>
              <a:t>Small and simple API:</a:t>
            </a:r>
            <a:endParaRPr lang="en-IE" sz="2400" dirty="0"/>
          </a:p>
        </p:txBody>
      </p:sp>
      <p:grpSp>
        <p:nvGrpSpPr>
          <p:cNvPr id="22" name="Group 21"/>
          <p:cNvGrpSpPr/>
          <p:nvPr/>
        </p:nvGrpSpPr>
        <p:grpSpPr>
          <a:xfrm>
            <a:off x="395536" y="980728"/>
            <a:ext cx="8303908" cy="2955466"/>
            <a:chOff x="285720" y="1785926"/>
            <a:chExt cx="8303908" cy="2955466"/>
          </a:xfrm>
        </p:grpSpPr>
        <p:pic>
          <p:nvPicPr>
            <p:cNvPr id="4" name="Picture 3" descr="C:\Work\UCC\Conferences\ACSSpring2010\Logos\rdkit.png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285720" y="2928934"/>
              <a:ext cx="1600000" cy="1600000"/>
            </a:xfrm>
            <a:prstGeom prst="rect">
              <a:avLst/>
            </a:prstGeom>
            <a:noFill/>
          </p:spPr>
        </p:pic>
        <p:pic>
          <p:nvPicPr>
            <p:cNvPr id="5" name="Picture 5" descr="C:\Work\UCC\Conferences\ACSSpring2010\Logos\indigo.pn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6732240" y="3212976"/>
              <a:ext cx="1857388" cy="537076"/>
            </a:xfrm>
            <a:prstGeom prst="rect">
              <a:avLst/>
            </a:prstGeom>
            <a:noFill/>
          </p:spPr>
        </p:pic>
        <p:grpSp>
          <p:nvGrpSpPr>
            <p:cNvPr id="6" name="Group 5"/>
            <p:cNvGrpSpPr/>
            <p:nvPr/>
          </p:nvGrpSpPr>
          <p:grpSpPr>
            <a:xfrm>
              <a:off x="2285984" y="2928934"/>
              <a:ext cx="2143140" cy="1812458"/>
              <a:chOff x="3786182" y="3078339"/>
              <a:chExt cx="2143140" cy="1812458"/>
            </a:xfrm>
          </p:grpSpPr>
          <p:pic>
            <p:nvPicPr>
              <p:cNvPr id="7" name="Picture 2" descr="C:\Work\UCC\Conferences\ACSSpring2010\Logos\OpenBabel.png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3952874" y="3078339"/>
                <a:ext cx="1476381" cy="1408240"/>
              </a:xfrm>
              <a:prstGeom prst="rect">
                <a:avLst/>
              </a:prstGeom>
              <a:noFill/>
            </p:spPr>
          </p:pic>
          <p:sp>
            <p:nvSpPr>
              <p:cNvPr id="8" name="TextBox 7"/>
              <p:cNvSpPr txBox="1"/>
              <p:nvPr/>
            </p:nvSpPr>
            <p:spPr>
              <a:xfrm>
                <a:off x="3786182" y="4429132"/>
                <a:ext cx="214314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IE" b="1" smtClean="0">
                    <a:latin typeface="Arial" pitchFamily="34" charset="0"/>
                    <a:cs typeface="Arial" pitchFamily="34" charset="0"/>
                  </a:rPr>
                  <a:t>OpenBabel</a:t>
                </a:r>
                <a:endParaRPr lang="en-GB" b="1" smtClean="0">
                  <a:latin typeface="Arial" pitchFamily="34" charset="0"/>
                  <a:cs typeface="Arial" pitchFamily="34" charset="0"/>
                </a:endParaRPr>
              </a:p>
            </p:txBody>
          </p:sp>
        </p:grpSp>
        <p:grpSp>
          <p:nvGrpSpPr>
            <p:cNvPr id="12" name="Group 11"/>
            <p:cNvGrpSpPr/>
            <p:nvPr/>
          </p:nvGrpSpPr>
          <p:grpSpPr>
            <a:xfrm>
              <a:off x="4500562" y="3071810"/>
              <a:ext cx="1828572" cy="1566272"/>
              <a:chOff x="6000760" y="3253087"/>
              <a:chExt cx="1828572" cy="1566272"/>
            </a:xfrm>
          </p:grpSpPr>
          <p:pic>
            <p:nvPicPr>
              <p:cNvPr id="13" name="Picture 4" descr="C:\Work\UCC\Conferences\ACSSpring2010\Logos\CDK.png"/>
              <p:cNvPicPr>
                <a:picLocks noChangeAspect="1" noChangeArrowheads="1"/>
              </p:cNvPicPr>
              <p:nvPr/>
            </p:nvPicPr>
            <p:blipFill>
              <a:blip r:embed="rId5" cstate="print"/>
              <a:srcRect/>
              <a:stretch>
                <a:fillRect/>
              </a:stretch>
            </p:blipFill>
            <p:spPr bwMode="auto">
              <a:xfrm>
                <a:off x="6000760" y="3253087"/>
                <a:ext cx="1828572" cy="1168254"/>
              </a:xfrm>
              <a:prstGeom prst="rect">
                <a:avLst/>
              </a:prstGeom>
              <a:noFill/>
            </p:spPr>
          </p:pic>
          <p:sp>
            <p:nvSpPr>
              <p:cNvPr id="14" name="TextBox 13"/>
              <p:cNvSpPr txBox="1"/>
              <p:nvPr/>
            </p:nvSpPr>
            <p:spPr>
              <a:xfrm>
                <a:off x="6572264" y="4357694"/>
                <a:ext cx="928694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IE" b="1" smtClean="0">
                    <a:latin typeface="Arial" pitchFamily="34" charset="0"/>
                    <a:cs typeface="Arial" pitchFamily="34" charset="0"/>
                  </a:rPr>
                  <a:t>CDK</a:t>
                </a:r>
                <a:endParaRPr lang="en-GB" b="1" smtClean="0">
                  <a:latin typeface="Arial" pitchFamily="34" charset="0"/>
                  <a:cs typeface="Arial" pitchFamily="34" charset="0"/>
                </a:endParaRPr>
              </a:p>
            </p:txBody>
          </p:sp>
        </p:grpSp>
        <p:pic>
          <p:nvPicPr>
            <p:cNvPr id="15" name="Picture 6" descr="C:\Work\UCC\Conferences\ACSSpring2010\Logo.png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3643306" y="1785926"/>
              <a:ext cx="1643074" cy="968434"/>
            </a:xfrm>
            <a:prstGeom prst="rect">
              <a:avLst/>
            </a:prstGeom>
            <a:noFill/>
          </p:spPr>
        </p:pic>
        <p:sp>
          <p:nvSpPr>
            <p:cNvPr id="16" name="Freeform 15"/>
            <p:cNvSpPr/>
            <p:nvPr/>
          </p:nvSpPr>
          <p:spPr>
            <a:xfrm>
              <a:off x="1571604" y="2148289"/>
              <a:ext cx="1931760" cy="709207"/>
            </a:xfrm>
            <a:custGeom>
              <a:avLst/>
              <a:gdLst>
                <a:gd name="connsiteX0" fmla="*/ 1112704 w 1112704"/>
                <a:gd name="connsiteY0" fmla="*/ 0 h 826265"/>
                <a:gd name="connsiteX1" fmla="*/ 341523 w 1112704"/>
                <a:gd name="connsiteY1" fmla="*/ 176270 h 826265"/>
                <a:gd name="connsiteX2" fmla="*/ 0 w 1112704"/>
                <a:gd name="connsiteY2" fmla="*/ 826265 h 8262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112704" h="826265">
                  <a:moveTo>
                    <a:pt x="1112704" y="0"/>
                  </a:moveTo>
                  <a:cubicBezTo>
                    <a:pt x="819839" y="19279"/>
                    <a:pt x="526974" y="38559"/>
                    <a:pt x="341523" y="176270"/>
                  </a:cubicBezTo>
                  <a:cubicBezTo>
                    <a:pt x="156072" y="313981"/>
                    <a:pt x="78036" y="570123"/>
                    <a:pt x="0" y="826265"/>
                  </a:cubicBezTo>
                </a:path>
              </a:pathLst>
            </a:custGeom>
            <a:ln>
              <a:tailEnd type="stealth"/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IE"/>
            </a:p>
          </p:txBody>
        </p:sp>
        <p:sp>
          <p:nvSpPr>
            <p:cNvPr id="17" name="Freeform 16"/>
            <p:cNvSpPr/>
            <p:nvPr/>
          </p:nvSpPr>
          <p:spPr>
            <a:xfrm rot="17490292">
              <a:off x="4098930" y="2473961"/>
              <a:ext cx="757303" cy="518846"/>
            </a:xfrm>
            <a:custGeom>
              <a:avLst/>
              <a:gdLst>
                <a:gd name="connsiteX0" fmla="*/ 1112704 w 1112704"/>
                <a:gd name="connsiteY0" fmla="*/ 0 h 826265"/>
                <a:gd name="connsiteX1" fmla="*/ 341523 w 1112704"/>
                <a:gd name="connsiteY1" fmla="*/ 176270 h 826265"/>
                <a:gd name="connsiteX2" fmla="*/ 0 w 1112704"/>
                <a:gd name="connsiteY2" fmla="*/ 826265 h 8262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112704" h="826265">
                  <a:moveTo>
                    <a:pt x="1112704" y="0"/>
                  </a:moveTo>
                  <a:cubicBezTo>
                    <a:pt x="819839" y="19279"/>
                    <a:pt x="526974" y="38559"/>
                    <a:pt x="341523" y="176270"/>
                  </a:cubicBezTo>
                  <a:cubicBezTo>
                    <a:pt x="156072" y="313981"/>
                    <a:pt x="78036" y="570123"/>
                    <a:pt x="0" y="826265"/>
                  </a:cubicBezTo>
                </a:path>
              </a:pathLst>
            </a:custGeom>
            <a:ln>
              <a:tailEnd type="stealth"/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IE"/>
            </a:p>
          </p:txBody>
        </p:sp>
        <p:sp>
          <p:nvSpPr>
            <p:cNvPr id="18" name="Freeform 17"/>
            <p:cNvSpPr/>
            <p:nvPr/>
          </p:nvSpPr>
          <p:spPr>
            <a:xfrm flipH="1">
              <a:off x="5429256" y="2071678"/>
              <a:ext cx="1714512" cy="1071570"/>
            </a:xfrm>
            <a:custGeom>
              <a:avLst/>
              <a:gdLst>
                <a:gd name="connsiteX0" fmla="*/ 1112704 w 1112704"/>
                <a:gd name="connsiteY0" fmla="*/ 0 h 826265"/>
                <a:gd name="connsiteX1" fmla="*/ 341523 w 1112704"/>
                <a:gd name="connsiteY1" fmla="*/ 176270 h 826265"/>
                <a:gd name="connsiteX2" fmla="*/ 0 w 1112704"/>
                <a:gd name="connsiteY2" fmla="*/ 826265 h 8262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112704" h="826265">
                  <a:moveTo>
                    <a:pt x="1112704" y="0"/>
                  </a:moveTo>
                  <a:cubicBezTo>
                    <a:pt x="819839" y="19279"/>
                    <a:pt x="526974" y="38559"/>
                    <a:pt x="341523" y="176270"/>
                  </a:cubicBezTo>
                  <a:cubicBezTo>
                    <a:pt x="156072" y="313981"/>
                    <a:pt x="78036" y="570123"/>
                    <a:pt x="0" y="826265"/>
                  </a:cubicBezTo>
                </a:path>
              </a:pathLst>
            </a:custGeom>
            <a:ln>
              <a:prstDash val="sysDot"/>
              <a:tailEnd type="stealth"/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IE"/>
            </a:p>
          </p:txBody>
        </p:sp>
        <p:sp>
          <p:nvSpPr>
            <p:cNvPr id="21" name="Freeform 20"/>
            <p:cNvSpPr/>
            <p:nvPr/>
          </p:nvSpPr>
          <p:spPr>
            <a:xfrm rot="20128587">
              <a:off x="3272769" y="2370222"/>
              <a:ext cx="489830" cy="386367"/>
            </a:xfrm>
            <a:custGeom>
              <a:avLst/>
              <a:gdLst>
                <a:gd name="connsiteX0" fmla="*/ 1112704 w 1112704"/>
                <a:gd name="connsiteY0" fmla="*/ 0 h 826265"/>
                <a:gd name="connsiteX1" fmla="*/ 341523 w 1112704"/>
                <a:gd name="connsiteY1" fmla="*/ 176270 h 826265"/>
                <a:gd name="connsiteX2" fmla="*/ 0 w 1112704"/>
                <a:gd name="connsiteY2" fmla="*/ 826265 h 8262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112704" h="826265">
                  <a:moveTo>
                    <a:pt x="1112704" y="0"/>
                  </a:moveTo>
                  <a:cubicBezTo>
                    <a:pt x="819839" y="19279"/>
                    <a:pt x="526974" y="38559"/>
                    <a:pt x="341523" y="176270"/>
                  </a:cubicBezTo>
                  <a:cubicBezTo>
                    <a:pt x="156072" y="313981"/>
                    <a:pt x="78036" y="570123"/>
                    <a:pt x="0" y="826265"/>
                  </a:cubicBezTo>
                </a:path>
              </a:pathLst>
            </a:custGeom>
            <a:ln>
              <a:tailEnd type="stealth"/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IE"/>
            </a:p>
          </p:txBody>
        </p:sp>
      </p:grpSp>
      <p:grpSp>
        <p:nvGrpSpPr>
          <p:cNvPr id="23" name="Group 22"/>
          <p:cNvGrpSpPr/>
          <p:nvPr/>
        </p:nvGrpSpPr>
        <p:grpSpPr>
          <a:xfrm>
            <a:off x="2195736" y="6047412"/>
            <a:ext cx="6648294" cy="693956"/>
            <a:chOff x="1357290" y="1643050"/>
            <a:chExt cx="6643734" cy="2081868"/>
          </a:xfrm>
        </p:grpSpPr>
        <p:sp>
          <p:nvSpPr>
            <p:cNvPr id="24" name="Rounded Rectangle 23"/>
            <p:cNvSpPr/>
            <p:nvPr/>
          </p:nvSpPr>
          <p:spPr>
            <a:xfrm>
              <a:off x="1428728" y="1643050"/>
              <a:ext cx="6572296" cy="1500198"/>
            </a:xfrm>
            <a:prstGeom prst="roundRect">
              <a:avLst>
                <a:gd name="adj" fmla="val 33290"/>
              </a:avLst>
            </a:prstGeom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3">
              <a:schemeClr val="lt1"/>
            </a:lnRef>
            <a:fillRef idx="1">
              <a:schemeClr val="dk1"/>
            </a:fillRef>
            <a:effectRef idx="1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1357290" y="1785925"/>
              <a:ext cx="6429420" cy="1938993"/>
            </a:xfrm>
            <a:prstGeom prst="rect">
              <a:avLst/>
            </a:prstGeom>
            <a:noFill/>
            <a:scene3d>
              <a:camera prst="orthographicFront"/>
              <a:lightRig rig="threePt" dir="t"/>
            </a:scene3d>
            <a:sp3d extrusionH="76200">
              <a:bevelT/>
              <a:extrusionClr>
                <a:schemeClr val="tx1"/>
              </a:extrusionClr>
            </a:sp3d>
          </p:spPr>
          <p:txBody>
            <a:bodyPr wrap="square" rtlCol="0">
              <a:spAutoFit/>
            </a:bodyPr>
            <a:lstStyle/>
            <a:p>
              <a:pPr lvl="1">
                <a:buNone/>
              </a:pPr>
              <a:r>
                <a:rPr lang="en-GB" sz="1800" b="1" dirty="0">
                  <a:solidFill>
                    <a:srgbClr val="00FF00"/>
                  </a:solidFill>
                  <a:latin typeface="Courier New" pitchFamily="49" charset="0"/>
                  <a:cs typeface="Courier New" pitchFamily="49" charset="0"/>
                </a:rPr>
                <a:t>mol = </a:t>
              </a:r>
              <a:r>
                <a:rPr lang="en-GB" sz="1800" b="1" dirty="0" err="1" smtClean="0">
                  <a:solidFill>
                    <a:srgbClr val="00FF00"/>
                  </a:solidFill>
                  <a:latin typeface="Courier New" pitchFamily="49" charset="0"/>
                  <a:cs typeface="Courier New" pitchFamily="49" charset="0"/>
                </a:rPr>
                <a:t>cdk.readstring</a:t>
              </a:r>
              <a:r>
                <a:rPr lang="en-GB" sz="1800" b="1" dirty="0" smtClean="0">
                  <a:solidFill>
                    <a:srgbClr val="00FF00"/>
                  </a:solidFill>
                  <a:latin typeface="Courier New" pitchFamily="49" charset="0"/>
                  <a:cs typeface="Courier New" pitchFamily="49" charset="0"/>
                </a:rPr>
                <a:t>(“</a:t>
              </a:r>
              <a:r>
                <a:rPr lang="en-GB" sz="1800" b="1" dirty="0" err="1" smtClean="0">
                  <a:solidFill>
                    <a:srgbClr val="00FF00"/>
                  </a:solidFill>
                  <a:latin typeface="Courier New" pitchFamily="49" charset="0"/>
                  <a:cs typeface="Courier New" pitchFamily="49" charset="0"/>
                </a:rPr>
                <a:t>smi</a:t>
              </a:r>
              <a:r>
                <a:rPr lang="en-GB" sz="1800" b="1" dirty="0" smtClean="0">
                  <a:solidFill>
                    <a:srgbClr val="00FF00"/>
                  </a:solidFill>
                  <a:latin typeface="Courier New" pitchFamily="49" charset="0"/>
                  <a:cs typeface="Courier New" pitchFamily="49" charset="0"/>
                </a:rPr>
                <a:t>”, “CC(=O)</a:t>
              </a:r>
              <a:r>
                <a:rPr lang="en-GB" sz="1800" b="1" dirty="0" err="1" smtClean="0">
                  <a:solidFill>
                    <a:srgbClr val="00FF00"/>
                  </a:solidFill>
                  <a:latin typeface="Courier New" pitchFamily="49" charset="0"/>
                  <a:cs typeface="Courier New" pitchFamily="49" charset="0"/>
                </a:rPr>
                <a:t>Cl</a:t>
              </a:r>
              <a:r>
                <a:rPr lang="en-GB" sz="1800" b="1" dirty="0" smtClean="0">
                  <a:solidFill>
                    <a:srgbClr val="00FF00"/>
                  </a:solidFill>
                  <a:latin typeface="Courier New" pitchFamily="49" charset="0"/>
                  <a:cs typeface="Courier New" pitchFamily="49" charset="0"/>
                </a:rPr>
                <a:t>”)</a:t>
              </a:r>
              <a:endParaRPr lang="en-GB" sz="1800" b="1" dirty="0">
                <a:solidFill>
                  <a:srgbClr val="00FF00"/>
                </a:solidFill>
                <a:latin typeface="Courier New" pitchFamily="49" charset="0"/>
                <a:cs typeface="Courier New" pitchFamily="49" charset="0"/>
              </a:endParaRPr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16632"/>
            <a:ext cx="7772400" cy="740030"/>
          </a:xfrm>
        </p:spPr>
        <p:txBody>
          <a:bodyPr/>
          <a:lstStyle/>
          <a:p>
            <a:r>
              <a:rPr lang="en-IE" sz="2800" b="1" dirty="0" err="1" smtClean="0">
                <a:solidFill>
                  <a:srgbClr val="FF0000"/>
                </a:solidFill>
              </a:rPr>
              <a:t>cclib</a:t>
            </a:r>
            <a:r>
              <a:rPr lang="en-IE" sz="2800" dirty="0" smtClean="0"/>
              <a:t/>
            </a:r>
            <a:br>
              <a:rPr lang="en-IE" sz="2800" dirty="0" smtClean="0"/>
            </a:br>
            <a:r>
              <a:rPr lang="en-IE" sz="2800" dirty="0" smtClean="0"/>
              <a:t>Interoperability in computational chemistry</a:t>
            </a:r>
            <a:endParaRPr lang="en-IE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0" y="1142984"/>
            <a:ext cx="7772400" cy="4953016"/>
          </a:xfrm>
        </p:spPr>
        <p:txBody>
          <a:bodyPr/>
          <a:lstStyle/>
          <a:p>
            <a:r>
              <a:rPr lang="en-IE" sz="2400" dirty="0" smtClean="0"/>
              <a:t>A set of parsers and algorithms for computational chemistry log files</a:t>
            </a:r>
          </a:p>
          <a:p>
            <a:pPr lvl="1"/>
            <a:r>
              <a:rPr lang="en-IE" sz="2000" dirty="0" smtClean="0"/>
              <a:t>ADF, Firefly, GAMESS-UK, </a:t>
            </a:r>
            <a:r>
              <a:rPr lang="en-IE" sz="2000" dirty="0" err="1" smtClean="0"/>
              <a:t>Molpro</a:t>
            </a:r>
            <a:r>
              <a:rPr lang="en-IE" sz="2000" dirty="0" smtClean="0"/>
              <a:t>, ORCA, among others</a:t>
            </a:r>
          </a:p>
          <a:p>
            <a:r>
              <a:rPr lang="en-IE" sz="2400" dirty="0" smtClean="0"/>
              <a:t>Provides </a:t>
            </a:r>
            <a:r>
              <a:rPr lang="en-IE" sz="2400" dirty="0" smtClean="0"/>
              <a:t>a simple and standard interface to the results of computational chemistry </a:t>
            </a:r>
            <a:r>
              <a:rPr lang="en-IE" sz="2400" dirty="0" smtClean="0"/>
              <a:t>calculations</a:t>
            </a:r>
          </a:p>
          <a:p>
            <a:endParaRPr lang="en-IE" sz="2400" dirty="0" smtClean="0"/>
          </a:p>
          <a:p>
            <a:endParaRPr lang="en-IE" sz="2400" dirty="0" smtClean="0"/>
          </a:p>
          <a:p>
            <a:endParaRPr lang="en-IE" sz="2400" dirty="0" smtClean="0"/>
          </a:p>
          <a:p>
            <a:endParaRPr lang="en-IE" sz="2400" dirty="0" smtClean="0"/>
          </a:p>
          <a:p>
            <a:r>
              <a:rPr lang="en-IE" sz="2400" dirty="0" smtClean="0"/>
              <a:t>Goal is</a:t>
            </a:r>
            <a:r>
              <a:rPr lang="en-IE" sz="2800" dirty="0" smtClean="0"/>
              <a:t> </a:t>
            </a:r>
            <a:r>
              <a:rPr lang="en-IE" sz="2400" dirty="0" smtClean="0"/>
              <a:t>to </a:t>
            </a:r>
            <a:r>
              <a:rPr lang="en-IE" sz="2400" dirty="0" smtClean="0"/>
              <a:t>facilitate the implementation of algorithms that are not specific to a particular computational chemistry </a:t>
            </a:r>
            <a:r>
              <a:rPr lang="en-IE" sz="2400" dirty="0" smtClean="0"/>
              <a:t>package</a:t>
            </a:r>
          </a:p>
          <a:p>
            <a:pPr lvl="1"/>
            <a:r>
              <a:rPr lang="en-IE" sz="2000" dirty="0" smtClean="0"/>
              <a:t>Population analysis, for example</a:t>
            </a:r>
            <a:endParaRPr lang="en-IE" sz="2000" dirty="0" smtClean="0"/>
          </a:p>
          <a:p>
            <a:endParaRPr lang="en-IE" sz="2400" dirty="0"/>
          </a:p>
        </p:txBody>
      </p:sp>
      <p:pic>
        <p:nvPicPr>
          <p:cNvPr id="4" name="Picture 27" descr="C:\Users\Noel\Desktop\tmp\logo_for_ccl_b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452320" y="1124744"/>
            <a:ext cx="1334228" cy="10607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19672" y="3140968"/>
            <a:ext cx="6380163" cy="173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ubtitle 7"/>
          <p:cNvSpPr>
            <a:spLocks noGrp="1"/>
          </p:cNvSpPr>
          <p:nvPr>
            <p:ph type="subTitle" idx="1"/>
          </p:nvPr>
        </p:nvSpPr>
        <p:spPr>
          <a:xfrm>
            <a:off x="539552" y="1484784"/>
            <a:ext cx="4320480" cy="4320480"/>
          </a:xfrm>
        </p:spPr>
        <p:txBody>
          <a:bodyPr/>
          <a:lstStyle/>
          <a:p>
            <a:pPr algn="l"/>
            <a:r>
              <a:rPr lang="en-IE" sz="1800" b="1" dirty="0" smtClean="0"/>
              <a:t>Development of Standards</a:t>
            </a:r>
            <a:endParaRPr lang="en-IE" sz="1800" b="1" dirty="0" smtClean="0"/>
          </a:p>
          <a:p>
            <a:pPr algn="l"/>
            <a:r>
              <a:rPr lang="en-IE" sz="1800" dirty="0" err="1" smtClean="0">
                <a:solidFill>
                  <a:srgbClr val="FF0000"/>
                </a:solidFill>
              </a:rPr>
              <a:t>OpenSMILES</a:t>
            </a:r>
            <a:endParaRPr lang="en-IE" sz="1800" dirty="0" smtClean="0">
              <a:solidFill>
                <a:srgbClr val="FF0000"/>
              </a:solidFill>
            </a:endParaRPr>
          </a:p>
          <a:p>
            <a:pPr algn="l"/>
            <a:endParaRPr lang="en-IE" sz="1800" b="1" dirty="0" smtClean="0"/>
          </a:p>
          <a:p>
            <a:pPr algn="l"/>
            <a:r>
              <a:rPr lang="en-IE" sz="1800" b="1" dirty="0" smtClean="0"/>
              <a:t>Resurrecting chemistry from…</a:t>
            </a:r>
          </a:p>
          <a:p>
            <a:pPr algn="l"/>
            <a:r>
              <a:rPr lang="en-IE" sz="1800" b="1" dirty="0" smtClean="0"/>
              <a:t>Papers </a:t>
            </a:r>
            <a:r>
              <a:rPr lang="en-IE" sz="1800" dirty="0" smtClean="0">
                <a:solidFill>
                  <a:srgbClr val="FF0000"/>
                </a:solidFill>
              </a:rPr>
              <a:t>OSCAR3</a:t>
            </a:r>
          </a:p>
          <a:p>
            <a:pPr algn="l"/>
            <a:r>
              <a:rPr lang="en-IE" sz="1800" b="1" dirty="0" smtClean="0"/>
              <a:t>Images </a:t>
            </a:r>
            <a:r>
              <a:rPr lang="en-IE" sz="1800" dirty="0" smtClean="0">
                <a:solidFill>
                  <a:srgbClr val="FF0000"/>
                </a:solidFill>
              </a:rPr>
              <a:t>OSRA</a:t>
            </a:r>
          </a:p>
          <a:p>
            <a:pPr algn="l"/>
            <a:r>
              <a:rPr lang="en-IE" sz="1800" b="1" dirty="0" smtClean="0"/>
              <a:t>IUPAC names </a:t>
            </a:r>
            <a:r>
              <a:rPr lang="en-IE" sz="1800" dirty="0" smtClean="0">
                <a:solidFill>
                  <a:srgbClr val="FF0000"/>
                </a:solidFill>
              </a:rPr>
              <a:t>OPSIN</a:t>
            </a:r>
            <a:endParaRPr lang="en-IE" sz="1800" dirty="0" smtClean="0">
              <a:solidFill>
                <a:srgbClr val="FF0000"/>
              </a:solidFill>
            </a:endParaRPr>
          </a:p>
          <a:p>
            <a:pPr algn="l"/>
            <a:endParaRPr lang="en-GB" sz="1800" dirty="0" smtClean="0"/>
          </a:p>
          <a:p>
            <a:pPr algn="l"/>
            <a:r>
              <a:rPr lang="en-GB" sz="1800" b="1" dirty="0" smtClean="0"/>
              <a:t>Deve</a:t>
            </a:r>
            <a:r>
              <a:rPr lang="en-GB" sz="1800" b="1" dirty="0" smtClean="0"/>
              <a:t>lopment of Shared Resources</a:t>
            </a:r>
            <a:endParaRPr lang="en-GB" sz="1800" b="1" dirty="0" smtClean="0"/>
          </a:p>
          <a:p>
            <a:pPr algn="l"/>
            <a:r>
              <a:rPr lang="en-GB" sz="1800" dirty="0" smtClean="0">
                <a:solidFill>
                  <a:srgbClr val="FF0000"/>
                </a:solidFill>
              </a:rPr>
              <a:t>Blue Obelisk Data Repository</a:t>
            </a:r>
          </a:p>
          <a:p>
            <a:pPr algn="l"/>
            <a:endParaRPr lang="en-GB" sz="1800" dirty="0" smtClean="0">
              <a:solidFill>
                <a:srgbClr val="FF0000"/>
              </a:solidFill>
            </a:endParaRPr>
          </a:p>
          <a:p>
            <a:pPr algn="l"/>
            <a:r>
              <a:rPr lang="en-GB" sz="1800" b="1" dirty="0" smtClean="0"/>
              <a:t>Guidelines for Open Data</a:t>
            </a:r>
          </a:p>
          <a:p>
            <a:pPr algn="l"/>
            <a:r>
              <a:rPr lang="en-GB" sz="1800" dirty="0" smtClean="0">
                <a:solidFill>
                  <a:srgbClr val="FF0000"/>
                </a:solidFill>
              </a:rPr>
              <a:t>Panton Principles</a:t>
            </a:r>
            <a:endParaRPr lang="en-GB" sz="1800" dirty="0" smtClean="0">
              <a:solidFill>
                <a:srgbClr val="FF0000"/>
              </a:solidFill>
            </a:endParaRPr>
          </a:p>
        </p:txBody>
      </p:sp>
      <p:grpSp>
        <p:nvGrpSpPr>
          <p:cNvPr id="27" name="Group 26"/>
          <p:cNvGrpSpPr/>
          <p:nvPr/>
        </p:nvGrpSpPr>
        <p:grpSpPr>
          <a:xfrm>
            <a:off x="611560" y="5949280"/>
            <a:ext cx="4032448" cy="720080"/>
            <a:chOff x="683568" y="5949280"/>
            <a:chExt cx="4032448" cy="720080"/>
          </a:xfrm>
        </p:grpSpPr>
        <p:sp>
          <p:nvSpPr>
            <p:cNvPr id="26" name="Rounded Rectangle 25"/>
            <p:cNvSpPr/>
            <p:nvPr/>
          </p:nvSpPr>
          <p:spPr>
            <a:xfrm>
              <a:off x="683568" y="5964100"/>
              <a:ext cx="4032448" cy="705260"/>
            </a:xfrm>
            <a:prstGeom prst="roundRect">
              <a:avLst/>
            </a:prstGeom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899592" y="5949280"/>
              <a:ext cx="3528392" cy="707886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en-IE" sz="2000" dirty="0" smtClean="0">
                  <a:latin typeface="Arial" pitchFamily="34" charset="0"/>
                  <a:cs typeface="Arial" pitchFamily="34" charset="0"/>
                </a:rPr>
                <a:t>Interested in participating?</a:t>
              </a:r>
            </a:p>
            <a:p>
              <a:pPr algn="ctr"/>
              <a:r>
                <a:rPr lang="en-IE" sz="2000" b="1" dirty="0" smtClean="0">
                  <a:latin typeface="Arial" pitchFamily="34" charset="0"/>
                  <a:cs typeface="Arial" pitchFamily="34" charset="0"/>
                </a:rPr>
                <a:t>http://blueobelisk.org</a:t>
              </a:r>
              <a:endParaRPr lang="en-IE" sz="2000" b="1" dirty="0" smtClean="0"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16" name="Rounded Rectangle 15"/>
          <p:cNvSpPr/>
          <p:nvPr/>
        </p:nvSpPr>
        <p:spPr>
          <a:xfrm>
            <a:off x="1979712" y="188640"/>
            <a:ext cx="5627971" cy="1209316"/>
          </a:xfrm>
          <a:prstGeom prst="round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9" name="Rectangle 2"/>
          <p:cNvSpPr txBox="1">
            <a:spLocks noChangeArrowheads="1"/>
          </p:cNvSpPr>
          <p:nvPr/>
        </p:nvSpPr>
        <p:spPr bwMode="auto">
          <a:xfrm>
            <a:off x="2636078" y="328176"/>
            <a:ext cx="4282809" cy="957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IE" sz="16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rial" pitchFamily="34" charset="0"/>
                <a:ea typeface="+mj-ea"/>
                <a:cs typeface="+mj-cs"/>
              </a:rPr>
              <a:t>Building bridges for chemical information</a:t>
            </a:r>
            <a:r>
              <a:rPr kumimoji="0" lang="en-IE" sz="18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rial" pitchFamily="34" charset="0"/>
                <a:ea typeface="+mj-ea"/>
                <a:cs typeface="+mj-cs"/>
              </a:rPr>
              <a:t/>
            </a:r>
            <a:br>
              <a:rPr kumimoji="0" lang="en-IE" sz="18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rial" pitchFamily="34" charset="0"/>
                <a:ea typeface="+mj-ea"/>
                <a:cs typeface="+mj-cs"/>
              </a:rPr>
            </a:br>
            <a:r>
              <a:rPr kumimoji="0" lang="en-IE" sz="1800" b="1" i="0" u="none" strike="noStrike" kern="0" cap="none" spc="0" normalizeH="0" baseline="0" noProof="0" dirty="0" smtClean="0">
                <a:ln>
                  <a:noFill/>
                </a:ln>
                <a:solidFill>
                  <a:schemeClr val="accent6"/>
                </a:solidFill>
                <a:effectLst/>
                <a:uLnTx/>
                <a:uFillTx/>
                <a:latin typeface="Arial" pitchFamily="34" charset="0"/>
                <a:ea typeface="+mj-ea"/>
                <a:cs typeface="+mj-cs"/>
              </a:rPr>
              <a:t>Interoperability and the Blue Obelisk</a:t>
            </a:r>
            <a:endParaRPr kumimoji="0" lang="en-IE" sz="1800" b="0" i="0" u="none" strike="noStrike" kern="0" cap="none" spc="0" normalizeH="0" baseline="0" noProof="0" dirty="0">
              <a:ln>
                <a:noFill/>
              </a:ln>
              <a:solidFill>
                <a:schemeClr val="accent6"/>
              </a:solidFill>
              <a:effectLst/>
              <a:uLnTx/>
              <a:uFillTx/>
              <a:latin typeface="Arial" pitchFamily="34" charset="0"/>
              <a:ea typeface="+mj-ea"/>
              <a:cs typeface="+mj-cs"/>
            </a:endParaRPr>
          </a:p>
        </p:txBody>
      </p:sp>
      <p:pic>
        <p:nvPicPr>
          <p:cNvPr id="20" name="Picture 43" descr="C:\Users\Noel\Desktop\tmp\blueobelisklogo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67245" y="314816"/>
            <a:ext cx="405170" cy="9922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" name="Picture 43" descr="C:\Users\Noel\Desktop\tmp\blueobelisklogo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59885" y="314816"/>
            <a:ext cx="405170" cy="9922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220072" y="2348880"/>
            <a:ext cx="3133725" cy="4200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" name="TextBox 23"/>
          <p:cNvSpPr txBox="1"/>
          <p:nvPr/>
        </p:nvSpPr>
        <p:spPr>
          <a:xfrm>
            <a:off x="4932040" y="1556792"/>
            <a:ext cx="388843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2000" dirty="0" smtClean="0">
                <a:latin typeface="Arial" pitchFamily="34" charset="0"/>
                <a:cs typeface="Arial" pitchFamily="34" charset="0"/>
              </a:rPr>
              <a:t>For more information, drop by the poster…</a:t>
            </a:r>
            <a:endParaRPr lang="en-IE" sz="2000" b="1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5220072" y="2348880"/>
            <a:ext cx="3168352" cy="4248472"/>
          </a:xfrm>
          <a:prstGeom prst="rect">
            <a:avLst/>
          </a:prstGeom>
          <a:noFill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Times New Roman"/>
        <a:ea typeface=""/>
        <a:cs typeface="Arial"/>
      </a:majorFont>
      <a:minorFont>
        <a:latin typeface="Times New Roman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>
          <a:defRPr dirty="0" smtClean="0">
            <a:latin typeface="Arial" pitchFamily="34" charset="0"/>
            <a:cs typeface="Arial" pitchFamily="34" charset="0"/>
          </a:defRPr>
        </a:defPPr>
      </a:lstStyle>
    </a:tx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13217</TotalTime>
  <Words>247</Words>
  <Application>Microsoft Office PowerPoint</Application>
  <PresentationFormat>On-screen Show (4:3)</PresentationFormat>
  <Paragraphs>51</Paragraphs>
  <Slides>6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7" baseType="lpstr">
      <vt:lpstr>Default Design</vt:lpstr>
      <vt:lpstr>Building bridges for chemical information Interoperability and the Blue Obelisk</vt:lpstr>
      <vt:lpstr>Open Babel Interoperability of chemical file formats</vt:lpstr>
      <vt:lpstr>Chemical Markup Language Exchange of chemical information</vt:lpstr>
      <vt:lpstr>Cinfony Interoperability of cheminformatics toolkits</vt:lpstr>
      <vt:lpstr>cclib Interoperability in computational chemistry</vt:lpstr>
      <vt:lpstr>Slide 6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/>
  <cp:lastModifiedBy>Noel</cp:lastModifiedBy>
  <cp:revision>606</cp:revision>
  <dcterms:created xsi:type="dcterms:W3CDTF">1601-01-01T00:00:00Z</dcterms:created>
  <dcterms:modified xsi:type="dcterms:W3CDTF">2011-01-12T12:14:11Z</dcterms:modified>
</cp:coreProperties>
</file>